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3" r:id="rId4"/>
    <p:sldMasterId id="2147484149" r:id="rId5"/>
    <p:sldMasterId id="2147484123" r:id="rId6"/>
    <p:sldMasterId id="2147484069" r:id="rId7"/>
    <p:sldMasterId id="2147484043" r:id="rId8"/>
    <p:sldMasterId id="2147484095" r:id="rId9"/>
  </p:sldMasterIdLst>
  <p:notesMasterIdLst>
    <p:notesMasterId r:id="rId27"/>
  </p:notesMasterIdLst>
  <p:handoutMasterIdLst>
    <p:handoutMasterId r:id="rId28"/>
  </p:handoutMasterIdLst>
  <p:sldIdLst>
    <p:sldId id="387" r:id="rId10"/>
    <p:sldId id="373" r:id="rId11"/>
    <p:sldId id="389" r:id="rId12"/>
    <p:sldId id="403" r:id="rId13"/>
    <p:sldId id="405" r:id="rId14"/>
    <p:sldId id="399" r:id="rId15"/>
    <p:sldId id="363" r:id="rId16"/>
    <p:sldId id="406" r:id="rId17"/>
    <p:sldId id="400" r:id="rId18"/>
    <p:sldId id="368" r:id="rId19"/>
    <p:sldId id="366" r:id="rId20"/>
    <p:sldId id="367" r:id="rId21"/>
    <p:sldId id="396" r:id="rId22"/>
    <p:sldId id="370" r:id="rId23"/>
    <p:sldId id="407" r:id="rId24"/>
    <p:sldId id="394" r:id="rId25"/>
    <p:sldId id="374" r:id="rId26"/>
  </p:sldIdLst>
  <p:sldSz cx="12192000" cy="6858000"/>
  <p:notesSz cx="6858000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DFC5"/>
    <a:srgbClr val="F5F5F5"/>
    <a:srgbClr val="F9F9F9"/>
    <a:srgbClr val="8AACC9"/>
    <a:srgbClr val="F4DBAD"/>
    <a:srgbClr val="FCC8C2"/>
    <a:srgbClr val="F89284"/>
    <a:srgbClr val="E8B75D"/>
    <a:srgbClr val="FF7403"/>
    <a:srgbClr val="18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13999F-D9DD-7276-D975-8FCA1CB08A32}" v="154" dt="2025-06-09T10:55:18.8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 autoAdjust="0"/>
    <p:restoredTop sz="86449" autoAdjust="0"/>
  </p:normalViewPr>
  <p:slideViewPr>
    <p:cSldViewPr snapToGrid="0" snapToObjects="1">
      <p:cViewPr varScale="1">
        <p:scale>
          <a:sx n="96" d="100"/>
          <a:sy n="96" d="100"/>
        </p:scale>
        <p:origin x="96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23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326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eva Arpala" userId="S::eeva.arpala@jyvasriihi.fi::cfab2a1a-6fbc-4488-bc76-281f28ff66a5" providerId="AD" clId="Web-{0C13999F-D9DD-7276-D975-8FCA1CB08A32}"/>
    <pc:docChg chg="modSld">
      <pc:chgData name="Eeva Arpala" userId="S::eeva.arpala@jyvasriihi.fi::cfab2a1a-6fbc-4488-bc76-281f28ff66a5" providerId="AD" clId="Web-{0C13999F-D9DD-7276-D975-8FCA1CB08A32}" dt="2025-06-09T10:55:18.811" v="145" actId="1076"/>
      <pc:docMkLst>
        <pc:docMk/>
      </pc:docMkLst>
      <pc:sldChg chg="modSp">
        <pc:chgData name="Eeva Arpala" userId="S::eeva.arpala@jyvasriihi.fi::cfab2a1a-6fbc-4488-bc76-281f28ff66a5" providerId="AD" clId="Web-{0C13999F-D9DD-7276-D975-8FCA1CB08A32}" dt="2025-06-09T10:54:20.608" v="120" actId="20577"/>
        <pc:sldMkLst>
          <pc:docMk/>
          <pc:sldMk cId="541789374" sldId="374"/>
        </pc:sldMkLst>
        <pc:spChg chg="mod">
          <ac:chgData name="Eeva Arpala" userId="S::eeva.arpala@jyvasriihi.fi::cfab2a1a-6fbc-4488-bc76-281f28ff66a5" providerId="AD" clId="Web-{0C13999F-D9DD-7276-D975-8FCA1CB08A32}" dt="2025-06-09T10:54:20.608" v="120" actId="20577"/>
          <ac:spMkLst>
            <pc:docMk/>
            <pc:sldMk cId="541789374" sldId="374"/>
            <ac:spMk id="3" creationId="{3167D0D1-17D1-A68F-3040-4F10C09EAC6F}"/>
          </ac:spMkLst>
        </pc:spChg>
      </pc:sldChg>
      <pc:sldChg chg="modSp">
        <pc:chgData name="Eeva Arpala" userId="S::eeva.arpala@jyvasriihi.fi::cfab2a1a-6fbc-4488-bc76-281f28ff66a5" providerId="AD" clId="Web-{0C13999F-D9DD-7276-D975-8FCA1CB08A32}" dt="2025-06-09T10:47:40.393" v="13" actId="20577"/>
        <pc:sldMkLst>
          <pc:docMk/>
          <pc:sldMk cId="4046976096" sldId="387"/>
        </pc:sldMkLst>
        <pc:spChg chg="mod">
          <ac:chgData name="Eeva Arpala" userId="S::eeva.arpala@jyvasriihi.fi::cfab2a1a-6fbc-4488-bc76-281f28ff66a5" providerId="AD" clId="Web-{0C13999F-D9DD-7276-D975-8FCA1CB08A32}" dt="2025-06-09T10:47:40.393" v="13" actId="20577"/>
          <ac:spMkLst>
            <pc:docMk/>
            <pc:sldMk cId="4046976096" sldId="387"/>
            <ac:spMk id="3" creationId="{A0EF7403-0AF4-D514-46AB-67B8EC8D7017}"/>
          </ac:spMkLst>
        </pc:spChg>
      </pc:sldChg>
      <pc:sldChg chg="modSp">
        <pc:chgData name="Eeva Arpala" userId="S::eeva.arpala@jyvasriihi.fi::cfab2a1a-6fbc-4488-bc76-281f28ff66a5" providerId="AD" clId="Web-{0C13999F-D9DD-7276-D975-8FCA1CB08A32}" dt="2025-06-09T10:55:18.811" v="145" actId="1076"/>
        <pc:sldMkLst>
          <pc:docMk/>
          <pc:sldMk cId="4238331555" sldId="389"/>
        </pc:sldMkLst>
        <pc:spChg chg="mod">
          <ac:chgData name="Eeva Arpala" userId="S::eeva.arpala@jyvasriihi.fi::cfab2a1a-6fbc-4488-bc76-281f28ff66a5" providerId="AD" clId="Web-{0C13999F-D9DD-7276-D975-8FCA1CB08A32}" dt="2025-06-09T10:55:18.811" v="145" actId="1076"/>
          <ac:spMkLst>
            <pc:docMk/>
            <pc:sldMk cId="4238331555" sldId="389"/>
            <ac:spMk id="3" creationId="{A0054F5B-1BE9-F1F9-CDEC-56024E7B8760}"/>
          </ac:spMkLst>
        </pc:spChg>
        <pc:spChg chg="mod">
          <ac:chgData name="Eeva Arpala" userId="S::eeva.arpala@jyvasriihi.fi::cfab2a1a-6fbc-4488-bc76-281f28ff66a5" providerId="AD" clId="Web-{0C13999F-D9DD-7276-D975-8FCA1CB08A32}" dt="2025-06-09T10:55:15.529" v="144" actId="1076"/>
          <ac:spMkLst>
            <pc:docMk/>
            <pc:sldMk cId="4238331555" sldId="389"/>
            <ac:spMk id="9" creationId="{B85F1C42-D0A8-5EB8-B056-79DACB9043E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118E43-C22C-490E-83A9-6B3ADD2C5D0B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D1FB0F-57B1-4C0E-9B29-26C90274F268}">
      <dgm:prSet custT="1"/>
      <dgm:spPr/>
      <dgm:t>
        <a:bodyPr/>
        <a:lstStyle/>
        <a:p>
          <a:r>
            <a:rPr lang="fi-FI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Tavoitteet: mitä halutaan saada aikaan?</a:t>
          </a:r>
          <a:endParaRPr lang="en-US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C592376-55AC-4B0C-A8B0-D082E2F394C9}" type="parTrans" cxnId="{CA729FAA-8848-43E1-ACE2-46F458659443}">
      <dgm:prSet/>
      <dgm:spPr/>
      <dgm:t>
        <a:bodyPr/>
        <a:lstStyle/>
        <a:p>
          <a:endParaRPr lang="en-US"/>
        </a:p>
      </dgm:t>
    </dgm:pt>
    <dgm:pt modelId="{17E2AD05-809E-4D9D-9BB0-61E0DE5ADBF7}" type="sibTrans" cxnId="{CA729FAA-8848-43E1-ACE2-46F458659443}">
      <dgm:prSet/>
      <dgm:spPr/>
      <dgm:t>
        <a:bodyPr/>
        <a:lstStyle/>
        <a:p>
          <a:endParaRPr lang="en-US"/>
        </a:p>
      </dgm:t>
    </dgm:pt>
    <dgm:pt modelId="{B1BDA08F-24B2-4396-B3A8-5B1DE98C117C}">
      <dgm:prSet custT="1"/>
      <dgm:spPr/>
      <dgm:t>
        <a:bodyPr/>
        <a:lstStyle/>
        <a:p>
          <a:r>
            <a:rPr lang="fi-FI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Ydinviestit: mitä kerrotaan?</a:t>
          </a:r>
          <a:endParaRPr lang="en-US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Tavoitteet: mitä halutaan saada aikaan?&#10;Ydinviestit: mitä kerrotaan?&#10;Kohderyhmät&#10;Viestintäkanavat&#10;Aikataulu: milloin viestitään?&#10;Budjetti&#10;Vastuut: kuka tekee mitä?&#10;Seuranta/mittarit: miten viestintä vaikuttaa?"/>
        </a:ext>
      </dgm:extLst>
    </dgm:pt>
    <dgm:pt modelId="{D56411D1-03A9-424A-A315-98CFE3274695}" type="parTrans" cxnId="{7B367DE3-5D6A-4777-9D67-5183AFD54646}">
      <dgm:prSet/>
      <dgm:spPr/>
      <dgm:t>
        <a:bodyPr/>
        <a:lstStyle/>
        <a:p>
          <a:endParaRPr lang="en-US"/>
        </a:p>
      </dgm:t>
    </dgm:pt>
    <dgm:pt modelId="{81B660F6-8CBE-421C-A612-8AC95268851C}" type="sibTrans" cxnId="{7B367DE3-5D6A-4777-9D67-5183AFD54646}">
      <dgm:prSet/>
      <dgm:spPr/>
      <dgm:t>
        <a:bodyPr/>
        <a:lstStyle/>
        <a:p>
          <a:endParaRPr lang="en-US"/>
        </a:p>
      </dgm:t>
    </dgm:pt>
    <dgm:pt modelId="{8043878E-56DC-4E09-B580-93E24E1730F8}">
      <dgm:prSet custT="1"/>
      <dgm:spPr/>
      <dgm:t>
        <a:bodyPr/>
        <a:lstStyle/>
        <a:p>
          <a:r>
            <a:rPr lang="fi-FI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Kohderyhmät</a:t>
          </a:r>
          <a:r>
            <a:rPr lang="fi-FI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en-US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7D160CC-7877-4B7F-9FA3-26D60F100F95}" type="parTrans" cxnId="{C73A7F07-B988-4F43-B7C1-F9E199F34809}">
      <dgm:prSet/>
      <dgm:spPr/>
      <dgm:t>
        <a:bodyPr/>
        <a:lstStyle/>
        <a:p>
          <a:endParaRPr lang="en-US"/>
        </a:p>
      </dgm:t>
    </dgm:pt>
    <dgm:pt modelId="{8BC73386-620D-472E-AC35-261B21926A91}" type="sibTrans" cxnId="{C73A7F07-B988-4F43-B7C1-F9E199F34809}">
      <dgm:prSet/>
      <dgm:spPr/>
      <dgm:t>
        <a:bodyPr/>
        <a:lstStyle/>
        <a:p>
          <a:endParaRPr lang="en-US"/>
        </a:p>
      </dgm:t>
    </dgm:pt>
    <dgm:pt modelId="{7B5F5C24-D8D2-4AEA-AEFD-506D7B5139BF}">
      <dgm:prSet custT="1"/>
      <dgm:spPr/>
      <dgm:t>
        <a:bodyPr/>
        <a:lstStyle/>
        <a:p>
          <a:r>
            <a:rPr lang="fi-FI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Viestintäkanavat</a:t>
          </a:r>
          <a:endParaRPr lang="en-US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251111F-1029-4B9B-B23E-F63463EF1BFE}" type="parTrans" cxnId="{71CF1C32-CD35-4A8A-B245-CE5F9ABA1B52}">
      <dgm:prSet/>
      <dgm:spPr/>
      <dgm:t>
        <a:bodyPr/>
        <a:lstStyle/>
        <a:p>
          <a:endParaRPr lang="en-US"/>
        </a:p>
      </dgm:t>
    </dgm:pt>
    <dgm:pt modelId="{5C63F574-EA79-40C6-A2B3-40BED8DD7372}" type="sibTrans" cxnId="{71CF1C32-CD35-4A8A-B245-CE5F9ABA1B52}">
      <dgm:prSet/>
      <dgm:spPr/>
      <dgm:t>
        <a:bodyPr/>
        <a:lstStyle/>
        <a:p>
          <a:endParaRPr lang="en-US"/>
        </a:p>
      </dgm:t>
    </dgm:pt>
    <dgm:pt modelId="{ED7F1957-C4EC-4172-AE5C-159F53C912AB}">
      <dgm:prSet custT="1"/>
      <dgm:spPr/>
      <dgm:t>
        <a:bodyPr/>
        <a:lstStyle/>
        <a:p>
          <a:r>
            <a:rPr lang="fi-FI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Budjetti</a:t>
          </a:r>
          <a:endParaRPr lang="en-US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F9A9725-25C2-46BE-B374-CAB4D32B8FB9}" type="parTrans" cxnId="{562BF55C-58F0-4AB3-B7A6-8F4561DC1DDE}">
      <dgm:prSet/>
      <dgm:spPr/>
      <dgm:t>
        <a:bodyPr/>
        <a:lstStyle/>
        <a:p>
          <a:endParaRPr lang="en-US"/>
        </a:p>
      </dgm:t>
    </dgm:pt>
    <dgm:pt modelId="{EAACD8CD-289E-4FCB-87D3-6136B06D3909}" type="sibTrans" cxnId="{562BF55C-58F0-4AB3-B7A6-8F4561DC1DDE}">
      <dgm:prSet/>
      <dgm:spPr/>
      <dgm:t>
        <a:bodyPr/>
        <a:lstStyle/>
        <a:p>
          <a:endParaRPr lang="en-US"/>
        </a:p>
      </dgm:t>
    </dgm:pt>
    <dgm:pt modelId="{A60DFBE6-4C6C-4319-B22B-EDB242AA17D0}">
      <dgm:prSet custT="1"/>
      <dgm:spPr/>
      <dgm:t>
        <a:bodyPr/>
        <a:lstStyle/>
        <a:p>
          <a:r>
            <a:rPr lang="fi-FI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Vastuut: kuka tekee mitä?</a:t>
          </a:r>
          <a:endParaRPr lang="en-US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119F7EE-7573-4622-8D33-AF2826C03F8D}" type="parTrans" cxnId="{27F3600E-C521-453D-B0E5-46A0181B68C2}">
      <dgm:prSet/>
      <dgm:spPr/>
      <dgm:t>
        <a:bodyPr/>
        <a:lstStyle/>
        <a:p>
          <a:endParaRPr lang="en-US"/>
        </a:p>
      </dgm:t>
    </dgm:pt>
    <dgm:pt modelId="{DDF9353B-53BA-48EB-9D36-0FB92A2E1F8F}" type="sibTrans" cxnId="{27F3600E-C521-453D-B0E5-46A0181B68C2}">
      <dgm:prSet/>
      <dgm:spPr/>
      <dgm:t>
        <a:bodyPr/>
        <a:lstStyle/>
        <a:p>
          <a:endParaRPr lang="en-US"/>
        </a:p>
      </dgm:t>
    </dgm:pt>
    <dgm:pt modelId="{5AE0F635-09AF-4699-9F30-DAF011A271FD}">
      <dgm:prSet custT="1"/>
      <dgm:spPr/>
      <dgm:t>
        <a:bodyPr/>
        <a:lstStyle/>
        <a:p>
          <a:r>
            <a:rPr lang="fi-FI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Seuranta/mittarit: miten viestintä vaikuttaa?</a:t>
          </a:r>
          <a:endParaRPr lang="en-US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821D3D7-20C2-4F75-9A2A-876B40014C53}" type="parTrans" cxnId="{3A5895F8-FB17-4C53-9186-D792FA92F0A7}">
      <dgm:prSet/>
      <dgm:spPr/>
      <dgm:t>
        <a:bodyPr/>
        <a:lstStyle/>
        <a:p>
          <a:endParaRPr lang="en-US"/>
        </a:p>
      </dgm:t>
    </dgm:pt>
    <dgm:pt modelId="{C656C3BF-E5A7-42B3-8CF6-307CEE6E1F14}" type="sibTrans" cxnId="{3A5895F8-FB17-4C53-9186-D792FA92F0A7}">
      <dgm:prSet/>
      <dgm:spPr/>
      <dgm:t>
        <a:bodyPr/>
        <a:lstStyle/>
        <a:p>
          <a:endParaRPr lang="en-US"/>
        </a:p>
      </dgm:t>
    </dgm:pt>
    <dgm:pt modelId="{5A3594AE-6FB5-46B9-B597-BB7EDA4EDCA1}">
      <dgm:prSet custT="1"/>
      <dgm:spPr/>
      <dgm:t>
        <a:bodyPr/>
        <a:lstStyle/>
        <a:p>
          <a:r>
            <a:rPr lang="fi-FI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Aikataulu: milloin viestitään?</a:t>
          </a:r>
          <a:endParaRPr lang="en-US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DAF512E-A157-4933-925C-160619444E99}" type="parTrans" cxnId="{A61C5BAC-ACF3-4C20-9B50-8F7B70F20E5C}">
      <dgm:prSet/>
      <dgm:spPr/>
      <dgm:t>
        <a:bodyPr/>
        <a:lstStyle/>
        <a:p>
          <a:endParaRPr lang="fi-FI"/>
        </a:p>
      </dgm:t>
    </dgm:pt>
    <dgm:pt modelId="{F2EDB034-AB89-4DBC-B1D5-5C128AFB147A}" type="sibTrans" cxnId="{A61C5BAC-ACF3-4C20-9B50-8F7B70F20E5C}">
      <dgm:prSet/>
      <dgm:spPr/>
      <dgm:t>
        <a:bodyPr/>
        <a:lstStyle/>
        <a:p>
          <a:endParaRPr lang="fi-FI"/>
        </a:p>
      </dgm:t>
    </dgm:pt>
    <dgm:pt modelId="{6727F42E-1294-4B6F-998B-50FABFFCB26E}" type="pres">
      <dgm:prSet presAssocID="{3C118E43-C22C-490E-83A9-6B3ADD2C5D0B}" presName="vert0" presStyleCnt="0">
        <dgm:presLayoutVars>
          <dgm:dir/>
          <dgm:animOne val="branch"/>
          <dgm:animLvl val="lvl"/>
        </dgm:presLayoutVars>
      </dgm:prSet>
      <dgm:spPr/>
    </dgm:pt>
    <dgm:pt modelId="{E4219534-4256-4237-BC61-15CE22FF4072}" type="pres">
      <dgm:prSet presAssocID="{B8D1FB0F-57B1-4C0E-9B29-26C90274F268}" presName="thickLine" presStyleLbl="alignNode1" presStyleIdx="0" presStyleCnt="8"/>
      <dgm:spPr/>
    </dgm:pt>
    <dgm:pt modelId="{45B5D742-CA1C-4649-812D-1257DA656DC6}" type="pres">
      <dgm:prSet presAssocID="{B8D1FB0F-57B1-4C0E-9B29-26C90274F268}" presName="horz1" presStyleCnt="0"/>
      <dgm:spPr/>
    </dgm:pt>
    <dgm:pt modelId="{CC4B2B89-CAC4-4E30-9A3B-1E8D1929E109}" type="pres">
      <dgm:prSet presAssocID="{B8D1FB0F-57B1-4C0E-9B29-26C90274F268}" presName="tx1" presStyleLbl="revTx" presStyleIdx="0" presStyleCnt="8"/>
      <dgm:spPr/>
    </dgm:pt>
    <dgm:pt modelId="{E66474AB-D2D7-4A0E-84E5-1BCF7C7D20C0}" type="pres">
      <dgm:prSet presAssocID="{B8D1FB0F-57B1-4C0E-9B29-26C90274F268}" presName="vert1" presStyleCnt="0"/>
      <dgm:spPr/>
    </dgm:pt>
    <dgm:pt modelId="{62098DFD-3ECE-4809-A34D-371AC7D7DA5A}" type="pres">
      <dgm:prSet presAssocID="{B1BDA08F-24B2-4396-B3A8-5B1DE98C117C}" presName="thickLine" presStyleLbl="alignNode1" presStyleIdx="1" presStyleCnt="8"/>
      <dgm:spPr/>
    </dgm:pt>
    <dgm:pt modelId="{E15ACBE6-F705-4B7A-B564-C7E432A37CBE}" type="pres">
      <dgm:prSet presAssocID="{B1BDA08F-24B2-4396-B3A8-5B1DE98C117C}" presName="horz1" presStyleCnt="0"/>
      <dgm:spPr/>
    </dgm:pt>
    <dgm:pt modelId="{267749EE-23C2-4405-897B-95281FCB889A}" type="pres">
      <dgm:prSet presAssocID="{B1BDA08F-24B2-4396-B3A8-5B1DE98C117C}" presName="tx1" presStyleLbl="revTx" presStyleIdx="1" presStyleCnt="8"/>
      <dgm:spPr/>
    </dgm:pt>
    <dgm:pt modelId="{64511DE0-B9B7-4D2F-83D3-2FE2F7881C10}" type="pres">
      <dgm:prSet presAssocID="{B1BDA08F-24B2-4396-B3A8-5B1DE98C117C}" presName="vert1" presStyleCnt="0"/>
      <dgm:spPr/>
    </dgm:pt>
    <dgm:pt modelId="{56C997C0-273E-4C5A-A2DB-9C9EA48C8F80}" type="pres">
      <dgm:prSet presAssocID="{8043878E-56DC-4E09-B580-93E24E1730F8}" presName="thickLine" presStyleLbl="alignNode1" presStyleIdx="2" presStyleCnt="8"/>
      <dgm:spPr/>
    </dgm:pt>
    <dgm:pt modelId="{0DFDFC27-BB95-4BA3-AA4E-F0F4F037B133}" type="pres">
      <dgm:prSet presAssocID="{8043878E-56DC-4E09-B580-93E24E1730F8}" presName="horz1" presStyleCnt="0"/>
      <dgm:spPr/>
    </dgm:pt>
    <dgm:pt modelId="{EE25DE34-CCF3-44B2-B7F4-C5349CB074D1}" type="pres">
      <dgm:prSet presAssocID="{8043878E-56DC-4E09-B580-93E24E1730F8}" presName="tx1" presStyleLbl="revTx" presStyleIdx="2" presStyleCnt="8"/>
      <dgm:spPr/>
    </dgm:pt>
    <dgm:pt modelId="{F406CCF9-555D-44EB-A1B5-ACD3B7098289}" type="pres">
      <dgm:prSet presAssocID="{8043878E-56DC-4E09-B580-93E24E1730F8}" presName="vert1" presStyleCnt="0"/>
      <dgm:spPr/>
    </dgm:pt>
    <dgm:pt modelId="{40C8A3DD-3202-49EC-932E-DF5E0CDE4D13}" type="pres">
      <dgm:prSet presAssocID="{7B5F5C24-D8D2-4AEA-AEFD-506D7B5139BF}" presName="thickLine" presStyleLbl="alignNode1" presStyleIdx="3" presStyleCnt="8"/>
      <dgm:spPr/>
    </dgm:pt>
    <dgm:pt modelId="{68CA91BC-C3FC-498A-94C6-E83586669516}" type="pres">
      <dgm:prSet presAssocID="{7B5F5C24-D8D2-4AEA-AEFD-506D7B5139BF}" presName="horz1" presStyleCnt="0"/>
      <dgm:spPr/>
    </dgm:pt>
    <dgm:pt modelId="{EC40DEEC-D07C-4BFF-A8CC-EC3E9A4588BF}" type="pres">
      <dgm:prSet presAssocID="{7B5F5C24-D8D2-4AEA-AEFD-506D7B5139BF}" presName="tx1" presStyleLbl="revTx" presStyleIdx="3" presStyleCnt="8"/>
      <dgm:spPr/>
    </dgm:pt>
    <dgm:pt modelId="{F3078C0A-1E2D-4F8A-B0CF-C5E9B23CECEA}" type="pres">
      <dgm:prSet presAssocID="{7B5F5C24-D8D2-4AEA-AEFD-506D7B5139BF}" presName="vert1" presStyleCnt="0"/>
      <dgm:spPr/>
    </dgm:pt>
    <dgm:pt modelId="{6C333DB3-E132-450D-A584-160899A88665}" type="pres">
      <dgm:prSet presAssocID="{5A3594AE-6FB5-46B9-B597-BB7EDA4EDCA1}" presName="thickLine" presStyleLbl="alignNode1" presStyleIdx="4" presStyleCnt="8"/>
      <dgm:spPr/>
    </dgm:pt>
    <dgm:pt modelId="{3749FB33-CB04-4122-885C-19D67A737577}" type="pres">
      <dgm:prSet presAssocID="{5A3594AE-6FB5-46B9-B597-BB7EDA4EDCA1}" presName="horz1" presStyleCnt="0"/>
      <dgm:spPr/>
    </dgm:pt>
    <dgm:pt modelId="{CF62A1E1-4C49-4D35-AD75-E4B93B1124D7}" type="pres">
      <dgm:prSet presAssocID="{5A3594AE-6FB5-46B9-B597-BB7EDA4EDCA1}" presName="tx1" presStyleLbl="revTx" presStyleIdx="4" presStyleCnt="8"/>
      <dgm:spPr/>
    </dgm:pt>
    <dgm:pt modelId="{020236F5-2DB4-4DD9-95AE-171D07AB92C0}" type="pres">
      <dgm:prSet presAssocID="{5A3594AE-6FB5-46B9-B597-BB7EDA4EDCA1}" presName="vert1" presStyleCnt="0"/>
      <dgm:spPr/>
    </dgm:pt>
    <dgm:pt modelId="{9AE2C54B-741C-44BD-82B3-5FE80617E900}" type="pres">
      <dgm:prSet presAssocID="{ED7F1957-C4EC-4172-AE5C-159F53C912AB}" presName="thickLine" presStyleLbl="alignNode1" presStyleIdx="5" presStyleCnt="8"/>
      <dgm:spPr/>
    </dgm:pt>
    <dgm:pt modelId="{58A2A688-4796-4D55-AA48-9C5666222AEE}" type="pres">
      <dgm:prSet presAssocID="{ED7F1957-C4EC-4172-AE5C-159F53C912AB}" presName="horz1" presStyleCnt="0"/>
      <dgm:spPr/>
    </dgm:pt>
    <dgm:pt modelId="{D6F8BF7B-24B6-4A0E-8CFE-8AC74AFDA02E}" type="pres">
      <dgm:prSet presAssocID="{ED7F1957-C4EC-4172-AE5C-159F53C912AB}" presName="tx1" presStyleLbl="revTx" presStyleIdx="5" presStyleCnt="8"/>
      <dgm:spPr/>
    </dgm:pt>
    <dgm:pt modelId="{8155AC41-03DC-45BD-9431-AA8556588B0A}" type="pres">
      <dgm:prSet presAssocID="{ED7F1957-C4EC-4172-AE5C-159F53C912AB}" presName="vert1" presStyleCnt="0"/>
      <dgm:spPr/>
    </dgm:pt>
    <dgm:pt modelId="{183D3765-0C0C-4F80-87AF-76C6E6C49F4C}" type="pres">
      <dgm:prSet presAssocID="{A60DFBE6-4C6C-4319-B22B-EDB242AA17D0}" presName="thickLine" presStyleLbl="alignNode1" presStyleIdx="6" presStyleCnt="8"/>
      <dgm:spPr/>
    </dgm:pt>
    <dgm:pt modelId="{95A99119-CCC4-4941-8670-3AB68F79DB7F}" type="pres">
      <dgm:prSet presAssocID="{A60DFBE6-4C6C-4319-B22B-EDB242AA17D0}" presName="horz1" presStyleCnt="0"/>
      <dgm:spPr/>
    </dgm:pt>
    <dgm:pt modelId="{C39D14AC-8ACF-4FB3-836B-7B079FD2046C}" type="pres">
      <dgm:prSet presAssocID="{A60DFBE6-4C6C-4319-B22B-EDB242AA17D0}" presName="tx1" presStyleLbl="revTx" presStyleIdx="6" presStyleCnt="8"/>
      <dgm:spPr/>
    </dgm:pt>
    <dgm:pt modelId="{7F9D3C0F-C2A9-442D-81B7-AC0A92D3E87D}" type="pres">
      <dgm:prSet presAssocID="{A60DFBE6-4C6C-4319-B22B-EDB242AA17D0}" presName="vert1" presStyleCnt="0"/>
      <dgm:spPr/>
    </dgm:pt>
    <dgm:pt modelId="{9666EABE-784A-4B5C-B239-4F6120C906C7}" type="pres">
      <dgm:prSet presAssocID="{5AE0F635-09AF-4699-9F30-DAF011A271FD}" presName="thickLine" presStyleLbl="alignNode1" presStyleIdx="7" presStyleCnt="8"/>
      <dgm:spPr/>
    </dgm:pt>
    <dgm:pt modelId="{914AE843-7C39-4EE6-972E-A277D17A2127}" type="pres">
      <dgm:prSet presAssocID="{5AE0F635-09AF-4699-9F30-DAF011A271FD}" presName="horz1" presStyleCnt="0"/>
      <dgm:spPr/>
    </dgm:pt>
    <dgm:pt modelId="{BE615283-15F8-4C96-BBD7-E2478C749F99}" type="pres">
      <dgm:prSet presAssocID="{5AE0F635-09AF-4699-9F30-DAF011A271FD}" presName="tx1" presStyleLbl="revTx" presStyleIdx="7" presStyleCnt="8"/>
      <dgm:spPr/>
    </dgm:pt>
    <dgm:pt modelId="{8014D346-919A-425E-9201-AFBE3093D108}" type="pres">
      <dgm:prSet presAssocID="{5AE0F635-09AF-4699-9F30-DAF011A271FD}" presName="vert1" presStyleCnt="0"/>
      <dgm:spPr/>
    </dgm:pt>
  </dgm:ptLst>
  <dgm:cxnLst>
    <dgm:cxn modelId="{C73A7F07-B988-4F43-B7C1-F9E199F34809}" srcId="{3C118E43-C22C-490E-83A9-6B3ADD2C5D0B}" destId="{8043878E-56DC-4E09-B580-93E24E1730F8}" srcOrd="2" destOrd="0" parTransId="{17D160CC-7877-4B7F-9FA3-26D60F100F95}" sibTransId="{8BC73386-620D-472E-AC35-261B21926A91}"/>
    <dgm:cxn modelId="{27F3600E-C521-453D-B0E5-46A0181B68C2}" srcId="{3C118E43-C22C-490E-83A9-6B3ADD2C5D0B}" destId="{A60DFBE6-4C6C-4319-B22B-EDB242AA17D0}" srcOrd="6" destOrd="0" parTransId="{4119F7EE-7573-4622-8D33-AF2826C03F8D}" sibTransId="{DDF9353B-53BA-48EB-9D36-0FB92A2E1F8F}"/>
    <dgm:cxn modelId="{14BA7723-9E7F-4A41-8564-01E4264B92EA}" type="presOf" srcId="{5AE0F635-09AF-4699-9F30-DAF011A271FD}" destId="{BE615283-15F8-4C96-BBD7-E2478C749F99}" srcOrd="0" destOrd="0" presId="urn:microsoft.com/office/officeart/2008/layout/LinedList"/>
    <dgm:cxn modelId="{71CF1C32-CD35-4A8A-B245-CE5F9ABA1B52}" srcId="{3C118E43-C22C-490E-83A9-6B3ADD2C5D0B}" destId="{7B5F5C24-D8D2-4AEA-AEFD-506D7B5139BF}" srcOrd="3" destOrd="0" parTransId="{D251111F-1029-4B9B-B23E-F63463EF1BFE}" sibTransId="{5C63F574-EA79-40C6-A2B3-40BED8DD7372}"/>
    <dgm:cxn modelId="{562BF55C-58F0-4AB3-B7A6-8F4561DC1DDE}" srcId="{3C118E43-C22C-490E-83A9-6B3ADD2C5D0B}" destId="{ED7F1957-C4EC-4172-AE5C-159F53C912AB}" srcOrd="5" destOrd="0" parTransId="{0F9A9725-25C2-46BE-B374-CAB4D32B8FB9}" sibTransId="{EAACD8CD-289E-4FCB-87D3-6136B06D3909}"/>
    <dgm:cxn modelId="{9F3E7867-EDB0-4090-8080-09F9EA25B9D7}" type="presOf" srcId="{7B5F5C24-D8D2-4AEA-AEFD-506D7B5139BF}" destId="{EC40DEEC-D07C-4BFF-A8CC-EC3E9A4588BF}" srcOrd="0" destOrd="0" presId="urn:microsoft.com/office/officeart/2008/layout/LinedList"/>
    <dgm:cxn modelId="{B08C936A-E30E-47C7-9A53-FF60EBE063FC}" type="presOf" srcId="{B8D1FB0F-57B1-4C0E-9B29-26C90274F268}" destId="{CC4B2B89-CAC4-4E30-9A3B-1E8D1929E109}" srcOrd="0" destOrd="0" presId="urn:microsoft.com/office/officeart/2008/layout/LinedList"/>
    <dgm:cxn modelId="{9E51225A-79A7-4D75-B840-B272A0A55FB7}" type="presOf" srcId="{8043878E-56DC-4E09-B580-93E24E1730F8}" destId="{EE25DE34-CCF3-44B2-B7F4-C5349CB074D1}" srcOrd="0" destOrd="0" presId="urn:microsoft.com/office/officeart/2008/layout/LinedList"/>
    <dgm:cxn modelId="{8458658C-238A-4B12-AC59-300E8F465FB2}" type="presOf" srcId="{B1BDA08F-24B2-4396-B3A8-5B1DE98C117C}" destId="{267749EE-23C2-4405-897B-95281FCB889A}" srcOrd="0" destOrd="0" presId="urn:microsoft.com/office/officeart/2008/layout/LinedList"/>
    <dgm:cxn modelId="{69F91294-0D46-4B41-A620-6E10A7F7CB85}" type="presOf" srcId="{3C118E43-C22C-490E-83A9-6B3ADD2C5D0B}" destId="{6727F42E-1294-4B6F-998B-50FABFFCB26E}" srcOrd="0" destOrd="0" presId="urn:microsoft.com/office/officeart/2008/layout/LinedList"/>
    <dgm:cxn modelId="{CA729FAA-8848-43E1-ACE2-46F458659443}" srcId="{3C118E43-C22C-490E-83A9-6B3ADD2C5D0B}" destId="{B8D1FB0F-57B1-4C0E-9B29-26C90274F268}" srcOrd="0" destOrd="0" parTransId="{CC592376-55AC-4B0C-A8B0-D082E2F394C9}" sibTransId="{17E2AD05-809E-4D9D-9BB0-61E0DE5ADBF7}"/>
    <dgm:cxn modelId="{A61C5BAC-ACF3-4C20-9B50-8F7B70F20E5C}" srcId="{3C118E43-C22C-490E-83A9-6B3ADD2C5D0B}" destId="{5A3594AE-6FB5-46B9-B597-BB7EDA4EDCA1}" srcOrd="4" destOrd="0" parTransId="{8DAF512E-A157-4933-925C-160619444E99}" sibTransId="{F2EDB034-AB89-4DBC-B1D5-5C128AFB147A}"/>
    <dgm:cxn modelId="{9BB2E7C5-7E42-4C03-B99D-4798ECEA2A22}" type="presOf" srcId="{A60DFBE6-4C6C-4319-B22B-EDB242AA17D0}" destId="{C39D14AC-8ACF-4FB3-836B-7B079FD2046C}" srcOrd="0" destOrd="0" presId="urn:microsoft.com/office/officeart/2008/layout/LinedList"/>
    <dgm:cxn modelId="{7B367DE3-5D6A-4777-9D67-5183AFD54646}" srcId="{3C118E43-C22C-490E-83A9-6B3ADD2C5D0B}" destId="{B1BDA08F-24B2-4396-B3A8-5B1DE98C117C}" srcOrd="1" destOrd="0" parTransId="{D56411D1-03A9-424A-A315-98CFE3274695}" sibTransId="{81B660F6-8CBE-421C-A612-8AC95268851C}"/>
    <dgm:cxn modelId="{3A5895F8-FB17-4C53-9186-D792FA92F0A7}" srcId="{3C118E43-C22C-490E-83A9-6B3ADD2C5D0B}" destId="{5AE0F635-09AF-4699-9F30-DAF011A271FD}" srcOrd="7" destOrd="0" parTransId="{3821D3D7-20C2-4F75-9A2A-876B40014C53}" sibTransId="{C656C3BF-E5A7-42B3-8CF6-307CEE6E1F14}"/>
    <dgm:cxn modelId="{A5FFB6FA-65F0-4679-B9EE-E897CB35C556}" type="presOf" srcId="{5A3594AE-6FB5-46B9-B597-BB7EDA4EDCA1}" destId="{CF62A1E1-4C49-4D35-AD75-E4B93B1124D7}" srcOrd="0" destOrd="0" presId="urn:microsoft.com/office/officeart/2008/layout/LinedList"/>
    <dgm:cxn modelId="{DCF2F7FD-9EA8-4F1B-A948-E35E26780402}" type="presOf" srcId="{ED7F1957-C4EC-4172-AE5C-159F53C912AB}" destId="{D6F8BF7B-24B6-4A0E-8CFE-8AC74AFDA02E}" srcOrd="0" destOrd="0" presId="urn:microsoft.com/office/officeart/2008/layout/LinedList"/>
    <dgm:cxn modelId="{62DBC3E5-37FF-4B8C-83B8-932732F7ABDF}" type="presParOf" srcId="{6727F42E-1294-4B6F-998B-50FABFFCB26E}" destId="{E4219534-4256-4237-BC61-15CE22FF4072}" srcOrd="0" destOrd="0" presId="urn:microsoft.com/office/officeart/2008/layout/LinedList"/>
    <dgm:cxn modelId="{5DE623CA-BA87-4801-8051-8BA29A9E03C4}" type="presParOf" srcId="{6727F42E-1294-4B6F-998B-50FABFFCB26E}" destId="{45B5D742-CA1C-4649-812D-1257DA656DC6}" srcOrd="1" destOrd="0" presId="urn:microsoft.com/office/officeart/2008/layout/LinedList"/>
    <dgm:cxn modelId="{9E925472-67FE-4E9F-B85E-387E059171AA}" type="presParOf" srcId="{45B5D742-CA1C-4649-812D-1257DA656DC6}" destId="{CC4B2B89-CAC4-4E30-9A3B-1E8D1929E109}" srcOrd="0" destOrd="0" presId="urn:microsoft.com/office/officeart/2008/layout/LinedList"/>
    <dgm:cxn modelId="{1E5D3704-B8DD-4C37-A4CF-604F6510EE2E}" type="presParOf" srcId="{45B5D742-CA1C-4649-812D-1257DA656DC6}" destId="{E66474AB-D2D7-4A0E-84E5-1BCF7C7D20C0}" srcOrd="1" destOrd="0" presId="urn:microsoft.com/office/officeart/2008/layout/LinedList"/>
    <dgm:cxn modelId="{F4FC26B1-E313-4B5C-9EDD-D21F00C61526}" type="presParOf" srcId="{6727F42E-1294-4B6F-998B-50FABFFCB26E}" destId="{62098DFD-3ECE-4809-A34D-371AC7D7DA5A}" srcOrd="2" destOrd="0" presId="urn:microsoft.com/office/officeart/2008/layout/LinedList"/>
    <dgm:cxn modelId="{4D9C7500-508E-4E4B-A59E-B9F35AF0D496}" type="presParOf" srcId="{6727F42E-1294-4B6F-998B-50FABFFCB26E}" destId="{E15ACBE6-F705-4B7A-B564-C7E432A37CBE}" srcOrd="3" destOrd="0" presId="urn:microsoft.com/office/officeart/2008/layout/LinedList"/>
    <dgm:cxn modelId="{BEB1402A-B7C0-46A3-B779-98BFE9D4EA1E}" type="presParOf" srcId="{E15ACBE6-F705-4B7A-B564-C7E432A37CBE}" destId="{267749EE-23C2-4405-897B-95281FCB889A}" srcOrd="0" destOrd="0" presId="urn:microsoft.com/office/officeart/2008/layout/LinedList"/>
    <dgm:cxn modelId="{CB9BBB0A-C36F-4FE9-BE73-9404E92199FB}" type="presParOf" srcId="{E15ACBE6-F705-4B7A-B564-C7E432A37CBE}" destId="{64511DE0-B9B7-4D2F-83D3-2FE2F7881C10}" srcOrd="1" destOrd="0" presId="urn:microsoft.com/office/officeart/2008/layout/LinedList"/>
    <dgm:cxn modelId="{C77C1697-5235-4156-AAE1-576140761EB0}" type="presParOf" srcId="{6727F42E-1294-4B6F-998B-50FABFFCB26E}" destId="{56C997C0-273E-4C5A-A2DB-9C9EA48C8F80}" srcOrd="4" destOrd="0" presId="urn:microsoft.com/office/officeart/2008/layout/LinedList"/>
    <dgm:cxn modelId="{DA8EDCDB-DB3C-4396-972E-ACC8A52C231C}" type="presParOf" srcId="{6727F42E-1294-4B6F-998B-50FABFFCB26E}" destId="{0DFDFC27-BB95-4BA3-AA4E-F0F4F037B133}" srcOrd="5" destOrd="0" presId="urn:microsoft.com/office/officeart/2008/layout/LinedList"/>
    <dgm:cxn modelId="{5BD0D918-3E7E-4E13-8B96-549BCEDEB5C7}" type="presParOf" srcId="{0DFDFC27-BB95-4BA3-AA4E-F0F4F037B133}" destId="{EE25DE34-CCF3-44B2-B7F4-C5349CB074D1}" srcOrd="0" destOrd="0" presId="urn:microsoft.com/office/officeart/2008/layout/LinedList"/>
    <dgm:cxn modelId="{145055F8-E4E6-4461-A0E9-F29EC651DDC9}" type="presParOf" srcId="{0DFDFC27-BB95-4BA3-AA4E-F0F4F037B133}" destId="{F406CCF9-555D-44EB-A1B5-ACD3B7098289}" srcOrd="1" destOrd="0" presId="urn:microsoft.com/office/officeart/2008/layout/LinedList"/>
    <dgm:cxn modelId="{89967BD0-7B30-4656-BDAE-2825C46D98C3}" type="presParOf" srcId="{6727F42E-1294-4B6F-998B-50FABFFCB26E}" destId="{40C8A3DD-3202-49EC-932E-DF5E0CDE4D13}" srcOrd="6" destOrd="0" presId="urn:microsoft.com/office/officeart/2008/layout/LinedList"/>
    <dgm:cxn modelId="{6A4D1B48-2086-4ECA-A5E9-CE982F9F0111}" type="presParOf" srcId="{6727F42E-1294-4B6F-998B-50FABFFCB26E}" destId="{68CA91BC-C3FC-498A-94C6-E83586669516}" srcOrd="7" destOrd="0" presId="urn:microsoft.com/office/officeart/2008/layout/LinedList"/>
    <dgm:cxn modelId="{D617834C-2D1B-43F2-BB91-4237BF6CEA64}" type="presParOf" srcId="{68CA91BC-C3FC-498A-94C6-E83586669516}" destId="{EC40DEEC-D07C-4BFF-A8CC-EC3E9A4588BF}" srcOrd="0" destOrd="0" presId="urn:microsoft.com/office/officeart/2008/layout/LinedList"/>
    <dgm:cxn modelId="{1F3C0910-4885-4CF4-8EE1-934F7BAE2128}" type="presParOf" srcId="{68CA91BC-C3FC-498A-94C6-E83586669516}" destId="{F3078C0A-1E2D-4F8A-B0CF-C5E9B23CECEA}" srcOrd="1" destOrd="0" presId="urn:microsoft.com/office/officeart/2008/layout/LinedList"/>
    <dgm:cxn modelId="{23CF76C1-D9B7-4DD2-8797-DF73E54A8018}" type="presParOf" srcId="{6727F42E-1294-4B6F-998B-50FABFFCB26E}" destId="{6C333DB3-E132-450D-A584-160899A88665}" srcOrd="8" destOrd="0" presId="urn:microsoft.com/office/officeart/2008/layout/LinedList"/>
    <dgm:cxn modelId="{BF1A8BB9-85AF-4BD6-BE8B-CE6D040A1937}" type="presParOf" srcId="{6727F42E-1294-4B6F-998B-50FABFFCB26E}" destId="{3749FB33-CB04-4122-885C-19D67A737577}" srcOrd="9" destOrd="0" presId="urn:microsoft.com/office/officeart/2008/layout/LinedList"/>
    <dgm:cxn modelId="{9398B1D1-14A9-4779-A026-03BB3529D54E}" type="presParOf" srcId="{3749FB33-CB04-4122-885C-19D67A737577}" destId="{CF62A1E1-4C49-4D35-AD75-E4B93B1124D7}" srcOrd="0" destOrd="0" presId="urn:microsoft.com/office/officeart/2008/layout/LinedList"/>
    <dgm:cxn modelId="{01F395A3-0A9B-4BBA-B409-20DED50B9829}" type="presParOf" srcId="{3749FB33-CB04-4122-885C-19D67A737577}" destId="{020236F5-2DB4-4DD9-95AE-171D07AB92C0}" srcOrd="1" destOrd="0" presId="urn:microsoft.com/office/officeart/2008/layout/LinedList"/>
    <dgm:cxn modelId="{AA7B5985-69BC-4057-A701-102C78B8D165}" type="presParOf" srcId="{6727F42E-1294-4B6F-998B-50FABFFCB26E}" destId="{9AE2C54B-741C-44BD-82B3-5FE80617E900}" srcOrd="10" destOrd="0" presId="urn:microsoft.com/office/officeart/2008/layout/LinedList"/>
    <dgm:cxn modelId="{CDFBFD67-AA13-4BC1-8FB3-351C9CF88FF8}" type="presParOf" srcId="{6727F42E-1294-4B6F-998B-50FABFFCB26E}" destId="{58A2A688-4796-4D55-AA48-9C5666222AEE}" srcOrd="11" destOrd="0" presId="urn:microsoft.com/office/officeart/2008/layout/LinedList"/>
    <dgm:cxn modelId="{828B8C66-616F-4669-BDDC-3F426D0B6C3E}" type="presParOf" srcId="{58A2A688-4796-4D55-AA48-9C5666222AEE}" destId="{D6F8BF7B-24B6-4A0E-8CFE-8AC74AFDA02E}" srcOrd="0" destOrd="0" presId="urn:microsoft.com/office/officeart/2008/layout/LinedList"/>
    <dgm:cxn modelId="{7A7A72CA-7326-4776-9069-7157E5C52F0A}" type="presParOf" srcId="{58A2A688-4796-4D55-AA48-9C5666222AEE}" destId="{8155AC41-03DC-45BD-9431-AA8556588B0A}" srcOrd="1" destOrd="0" presId="urn:microsoft.com/office/officeart/2008/layout/LinedList"/>
    <dgm:cxn modelId="{169803A4-0A20-414E-B74E-D6286A3334E0}" type="presParOf" srcId="{6727F42E-1294-4B6F-998B-50FABFFCB26E}" destId="{183D3765-0C0C-4F80-87AF-76C6E6C49F4C}" srcOrd="12" destOrd="0" presId="urn:microsoft.com/office/officeart/2008/layout/LinedList"/>
    <dgm:cxn modelId="{A246DDA3-066A-4B41-B170-22AE5CBAB3C4}" type="presParOf" srcId="{6727F42E-1294-4B6F-998B-50FABFFCB26E}" destId="{95A99119-CCC4-4941-8670-3AB68F79DB7F}" srcOrd="13" destOrd="0" presId="urn:microsoft.com/office/officeart/2008/layout/LinedList"/>
    <dgm:cxn modelId="{47AD33B1-CBAB-4502-A9B9-69250770C4F6}" type="presParOf" srcId="{95A99119-CCC4-4941-8670-3AB68F79DB7F}" destId="{C39D14AC-8ACF-4FB3-836B-7B079FD2046C}" srcOrd="0" destOrd="0" presId="urn:microsoft.com/office/officeart/2008/layout/LinedList"/>
    <dgm:cxn modelId="{561C18FE-0BE9-4912-9414-E2CFEA52612E}" type="presParOf" srcId="{95A99119-CCC4-4941-8670-3AB68F79DB7F}" destId="{7F9D3C0F-C2A9-442D-81B7-AC0A92D3E87D}" srcOrd="1" destOrd="0" presId="urn:microsoft.com/office/officeart/2008/layout/LinedList"/>
    <dgm:cxn modelId="{0F05195C-0521-4D50-8623-5003C080A219}" type="presParOf" srcId="{6727F42E-1294-4B6F-998B-50FABFFCB26E}" destId="{9666EABE-784A-4B5C-B239-4F6120C906C7}" srcOrd="14" destOrd="0" presId="urn:microsoft.com/office/officeart/2008/layout/LinedList"/>
    <dgm:cxn modelId="{A405F0B6-78AB-40F5-9587-706E1A9AC351}" type="presParOf" srcId="{6727F42E-1294-4B6F-998B-50FABFFCB26E}" destId="{914AE843-7C39-4EE6-972E-A277D17A2127}" srcOrd="15" destOrd="0" presId="urn:microsoft.com/office/officeart/2008/layout/LinedList"/>
    <dgm:cxn modelId="{196A9518-E761-4821-9278-82054490D0D5}" type="presParOf" srcId="{914AE843-7C39-4EE6-972E-A277D17A2127}" destId="{BE615283-15F8-4C96-BBD7-E2478C749F99}" srcOrd="0" destOrd="0" presId="urn:microsoft.com/office/officeart/2008/layout/LinedList"/>
    <dgm:cxn modelId="{A21FA782-69B8-4C36-BCE2-F0CD69384867}" type="presParOf" srcId="{914AE843-7C39-4EE6-972E-A277D17A2127}" destId="{8014D346-919A-425E-9201-AFBE3093D10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19534-4256-4237-BC61-15CE22FF4072}">
      <dsp:nvSpPr>
        <dsp:cNvPr id="0" name=""/>
        <dsp:cNvSpPr/>
      </dsp:nvSpPr>
      <dsp:spPr>
        <a:xfrm>
          <a:off x="0" y="0"/>
          <a:ext cx="50205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C4B2B89-CAC4-4E30-9A3B-1E8D1929E109}">
      <dsp:nvSpPr>
        <dsp:cNvPr id="0" name=""/>
        <dsp:cNvSpPr/>
      </dsp:nvSpPr>
      <dsp:spPr>
        <a:xfrm>
          <a:off x="0" y="0"/>
          <a:ext cx="5020500" cy="432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Tavoitteet: mitä halutaan saada aikaan?</a:t>
          </a:r>
          <a:endParaRPr lang="en-US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0"/>
        <a:ext cx="5020500" cy="432806"/>
      </dsp:txXfrm>
    </dsp:sp>
    <dsp:sp modelId="{62098DFD-3ECE-4809-A34D-371AC7D7DA5A}">
      <dsp:nvSpPr>
        <dsp:cNvPr id="0" name=""/>
        <dsp:cNvSpPr/>
      </dsp:nvSpPr>
      <dsp:spPr>
        <a:xfrm>
          <a:off x="0" y="432806"/>
          <a:ext cx="50205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67749EE-23C2-4405-897B-95281FCB889A}">
      <dsp:nvSpPr>
        <dsp:cNvPr id="0" name=""/>
        <dsp:cNvSpPr/>
      </dsp:nvSpPr>
      <dsp:spPr>
        <a:xfrm>
          <a:off x="0" y="432806"/>
          <a:ext cx="5020500" cy="432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Ydinviestit: mitä kerrotaan?</a:t>
          </a:r>
          <a:endParaRPr lang="en-US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432806"/>
        <a:ext cx="5020500" cy="432806"/>
      </dsp:txXfrm>
    </dsp:sp>
    <dsp:sp modelId="{56C997C0-273E-4C5A-A2DB-9C9EA48C8F80}">
      <dsp:nvSpPr>
        <dsp:cNvPr id="0" name=""/>
        <dsp:cNvSpPr/>
      </dsp:nvSpPr>
      <dsp:spPr>
        <a:xfrm>
          <a:off x="0" y="865612"/>
          <a:ext cx="50205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25DE34-CCF3-44B2-B7F4-C5349CB074D1}">
      <dsp:nvSpPr>
        <dsp:cNvPr id="0" name=""/>
        <dsp:cNvSpPr/>
      </dsp:nvSpPr>
      <dsp:spPr>
        <a:xfrm>
          <a:off x="0" y="865612"/>
          <a:ext cx="5020500" cy="432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Kohderyhmät</a:t>
          </a:r>
          <a:r>
            <a:rPr lang="fi-FI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en-US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865612"/>
        <a:ext cx="5020500" cy="432806"/>
      </dsp:txXfrm>
    </dsp:sp>
    <dsp:sp modelId="{40C8A3DD-3202-49EC-932E-DF5E0CDE4D13}">
      <dsp:nvSpPr>
        <dsp:cNvPr id="0" name=""/>
        <dsp:cNvSpPr/>
      </dsp:nvSpPr>
      <dsp:spPr>
        <a:xfrm>
          <a:off x="0" y="1298418"/>
          <a:ext cx="50205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C40DEEC-D07C-4BFF-A8CC-EC3E9A4588BF}">
      <dsp:nvSpPr>
        <dsp:cNvPr id="0" name=""/>
        <dsp:cNvSpPr/>
      </dsp:nvSpPr>
      <dsp:spPr>
        <a:xfrm>
          <a:off x="0" y="1298418"/>
          <a:ext cx="5020500" cy="432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Viestintäkanavat</a:t>
          </a:r>
          <a:endParaRPr lang="en-US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1298418"/>
        <a:ext cx="5020500" cy="432806"/>
      </dsp:txXfrm>
    </dsp:sp>
    <dsp:sp modelId="{6C333DB3-E132-450D-A584-160899A88665}">
      <dsp:nvSpPr>
        <dsp:cNvPr id="0" name=""/>
        <dsp:cNvSpPr/>
      </dsp:nvSpPr>
      <dsp:spPr>
        <a:xfrm>
          <a:off x="0" y="1731224"/>
          <a:ext cx="50205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F62A1E1-4C49-4D35-AD75-E4B93B1124D7}">
      <dsp:nvSpPr>
        <dsp:cNvPr id="0" name=""/>
        <dsp:cNvSpPr/>
      </dsp:nvSpPr>
      <dsp:spPr>
        <a:xfrm>
          <a:off x="0" y="1731224"/>
          <a:ext cx="5020500" cy="432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Aikataulu: milloin viestitään?</a:t>
          </a:r>
          <a:endParaRPr lang="en-US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1731224"/>
        <a:ext cx="5020500" cy="432806"/>
      </dsp:txXfrm>
    </dsp:sp>
    <dsp:sp modelId="{9AE2C54B-741C-44BD-82B3-5FE80617E900}">
      <dsp:nvSpPr>
        <dsp:cNvPr id="0" name=""/>
        <dsp:cNvSpPr/>
      </dsp:nvSpPr>
      <dsp:spPr>
        <a:xfrm>
          <a:off x="0" y="2164030"/>
          <a:ext cx="50205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6F8BF7B-24B6-4A0E-8CFE-8AC74AFDA02E}">
      <dsp:nvSpPr>
        <dsp:cNvPr id="0" name=""/>
        <dsp:cNvSpPr/>
      </dsp:nvSpPr>
      <dsp:spPr>
        <a:xfrm>
          <a:off x="0" y="2164030"/>
          <a:ext cx="5020500" cy="432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Budjetti</a:t>
          </a:r>
          <a:endParaRPr lang="en-US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2164030"/>
        <a:ext cx="5020500" cy="432806"/>
      </dsp:txXfrm>
    </dsp:sp>
    <dsp:sp modelId="{183D3765-0C0C-4F80-87AF-76C6E6C49F4C}">
      <dsp:nvSpPr>
        <dsp:cNvPr id="0" name=""/>
        <dsp:cNvSpPr/>
      </dsp:nvSpPr>
      <dsp:spPr>
        <a:xfrm>
          <a:off x="0" y="2596836"/>
          <a:ext cx="50205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9D14AC-8ACF-4FB3-836B-7B079FD2046C}">
      <dsp:nvSpPr>
        <dsp:cNvPr id="0" name=""/>
        <dsp:cNvSpPr/>
      </dsp:nvSpPr>
      <dsp:spPr>
        <a:xfrm>
          <a:off x="0" y="2596836"/>
          <a:ext cx="5020500" cy="432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Vastuut: kuka tekee mitä?</a:t>
          </a:r>
          <a:endParaRPr lang="en-US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2596836"/>
        <a:ext cx="5020500" cy="432806"/>
      </dsp:txXfrm>
    </dsp:sp>
    <dsp:sp modelId="{9666EABE-784A-4B5C-B239-4F6120C906C7}">
      <dsp:nvSpPr>
        <dsp:cNvPr id="0" name=""/>
        <dsp:cNvSpPr/>
      </dsp:nvSpPr>
      <dsp:spPr>
        <a:xfrm>
          <a:off x="0" y="3029642"/>
          <a:ext cx="50205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E615283-15F8-4C96-BBD7-E2478C749F99}">
      <dsp:nvSpPr>
        <dsp:cNvPr id="0" name=""/>
        <dsp:cNvSpPr/>
      </dsp:nvSpPr>
      <dsp:spPr>
        <a:xfrm>
          <a:off x="0" y="3029642"/>
          <a:ext cx="5020500" cy="432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Seuranta/mittarit: miten viestintä vaikuttaa?</a:t>
          </a:r>
          <a:endParaRPr lang="en-US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3029642"/>
        <a:ext cx="5020500" cy="432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7798C6C9-0C95-2888-BD81-9F5108B91C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102B5AA-70B9-4DC2-FE66-0F0772E79A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B9088F-7FAE-446C-9EA5-AFF8127D3699}" type="datetimeFigureOut">
              <a:rPr lang="fi-FI"/>
              <a:pPr>
                <a:defRPr/>
              </a:pPr>
              <a:t>9.6.2025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258C96-42EC-DA42-435F-B2825E8833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35A770-AD97-703A-A47F-F930997829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92539CA-AD3E-4720-911A-F634F75886A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FCC159-4341-C974-4954-2F23DA09E8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62D184-CA75-64D6-85F5-33B0EE9ACBD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fld id="{EF3C3D8A-250F-4046-9D44-605A603DC31D}" type="datetimeFigureOut">
              <a:rPr lang="hr-HR"/>
              <a:pPr>
                <a:defRPr/>
              </a:pPr>
              <a:t>9.6.2025.</a:t>
            </a:fld>
            <a:endParaRPr lang="hr-H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AE8634E-927C-A68C-8115-FF3F6C0681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6B4288D-8852-D9F0-96F8-B30798BF9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A004F-B912-9BBF-5636-F746B3D4DB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4BAD4-5C30-2831-CC26-6927438A8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01AC3AC-4520-4E4B-BB06-6526342D6FC6}" type="slidenum">
              <a:rPr lang="uk-UA" altLang="fi-FI"/>
              <a:pPr/>
              <a:t>‹#›</a:t>
            </a:fld>
            <a:endParaRPr lang="uk-UA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1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3192211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5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3248698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11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1226739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15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1755987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16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1937565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17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2022619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7.emf"/><Relationship Id="rId7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emf"/><Relationship Id="rId4" Type="http://schemas.openxmlformats.org/officeDocument/2006/relationships/image" Target="../media/image13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emf"/><Relationship Id="rId4" Type="http://schemas.openxmlformats.org/officeDocument/2006/relationships/image" Target="../media/image13.emf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emf"/><Relationship Id="rId4" Type="http://schemas.openxmlformats.org/officeDocument/2006/relationships/image" Target="../media/image13.emf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em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emf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emf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5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7.emf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3.emf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3.emf"/><Relationship Id="rId4" Type="http://schemas.openxmlformats.org/officeDocument/2006/relationships/image" Target="../media/image5.emf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13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emf"/><Relationship Id="rId5" Type="http://schemas.openxmlformats.org/officeDocument/2006/relationships/image" Target="../media/image16.emf"/><Relationship Id="rId4" Type="http://schemas.openxmlformats.org/officeDocument/2006/relationships/image" Target="../media/image20.emf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emf"/><Relationship Id="rId5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1.emf"/><Relationship Id="rId4" Type="http://schemas.openxmlformats.org/officeDocument/2006/relationships/image" Target="../media/image1.emf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1.emf"/><Relationship Id="rId4" Type="http://schemas.openxmlformats.org/officeDocument/2006/relationships/image" Target="../media/image1.emf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4.emf"/><Relationship Id="rId7" Type="http://schemas.openxmlformats.org/officeDocument/2006/relationships/image" Target="../media/image36.emf"/><Relationship Id="rId12" Type="http://schemas.openxmlformats.org/officeDocument/2006/relationships/image" Target="../media/image41.emf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5.emf"/><Relationship Id="rId11" Type="http://schemas.openxmlformats.org/officeDocument/2006/relationships/image" Target="../media/image40.emf"/><Relationship Id="rId5" Type="http://schemas.openxmlformats.org/officeDocument/2006/relationships/image" Target="../media/image17.emf"/><Relationship Id="rId10" Type="http://schemas.openxmlformats.org/officeDocument/2006/relationships/image" Target="../media/image39.emf"/><Relationship Id="rId4" Type="http://schemas.openxmlformats.org/officeDocument/2006/relationships/image" Target="../media/image16.emf"/><Relationship Id="rId9" Type="http://schemas.openxmlformats.org/officeDocument/2006/relationships/image" Target="../media/image38.emf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12" Type="http://schemas.openxmlformats.org/officeDocument/2006/relationships/image" Target="../media/image41.emf"/><Relationship Id="rId2" Type="http://schemas.openxmlformats.org/officeDocument/2006/relationships/image" Target="../media/image42.em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6.emf"/><Relationship Id="rId11" Type="http://schemas.openxmlformats.org/officeDocument/2006/relationships/image" Target="../media/image51.emf"/><Relationship Id="rId5" Type="http://schemas.openxmlformats.org/officeDocument/2006/relationships/image" Target="../media/image45.emf"/><Relationship Id="rId10" Type="http://schemas.openxmlformats.org/officeDocument/2006/relationships/image" Target="../media/image50.emf"/><Relationship Id="rId4" Type="http://schemas.openxmlformats.org/officeDocument/2006/relationships/image" Target="../media/image44.emf"/><Relationship Id="rId9" Type="http://schemas.openxmlformats.org/officeDocument/2006/relationships/image" Target="../media/image49.emf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image" Target="../media/image63.emf"/><Relationship Id="rId18" Type="http://schemas.openxmlformats.org/officeDocument/2006/relationships/image" Target="../media/image68.emf"/><Relationship Id="rId3" Type="http://schemas.openxmlformats.org/officeDocument/2006/relationships/image" Target="../media/image53.emf"/><Relationship Id="rId21" Type="http://schemas.openxmlformats.org/officeDocument/2006/relationships/image" Target="../media/image71.jpeg"/><Relationship Id="rId7" Type="http://schemas.openxmlformats.org/officeDocument/2006/relationships/image" Target="../media/image57.emf"/><Relationship Id="rId12" Type="http://schemas.openxmlformats.org/officeDocument/2006/relationships/image" Target="../media/image62.emf"/><Relationship Id="rId17" Type="http://schemas.openxmlformats.org/officeDocument/2006/relationships/image" Target="../media/image67.emf"/><Relationship Id="rId2" Type="http://schemas.openxmlformats.org/officeDocument/2006/relationships/image" Target="../media/image52.emf"/><Relationship Id="rId16" Type="http://schemas.openxmlformats.org/officeDocument/2006/relationships/image" Target="../media/image66.emf"/><Relationship Id="rId20" Type="http://schemas.openxmlformats.org/officeDocument/2006/relationships/image" Target="../media/image70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6.emf"/><Relationship Id="rId11" Type="http://schemas.openxmlformats.org/officeDocument/2006/relationships/image" Target="../media/image61.emf"/><Relationship Id="rId24" Type="http://schemas.openxmlformats.org/officeDocument/2006/relationships/image" Target="../media/image41.emf"/><Relationship Id="rId5" Type="http://schemas.openxmlformats.org/officeDocument/2006/relationships/image" Target="../media/image55.emf"/><Relationship Id="rId15" Type="http://schemas.openxmlformats.org/officeDocument/2006/relationships/image" Target="../media/image65.emf"/><Relationship Id="rId23" Type="http://schemas.openxmlformats.org/officeDocument/2006/relationships/image" Target="../media/image73.jpeg"/><Relationship Id="rId10" Type="http://schemas.openxmlformats.org/officeDocument/2006/relationships/image" Target="../media/image60.emf"/><Relationship Id="rId19" Type="http://schemas.openxmlformats.org/officeDocument/2006/relationships/image" Target="../media/image69.emf"/><Relationship Id="rId4" Type="http://schemas.openxmlformats.org/officeDocument/2006/relationships/image" Target="../media/image54.emf"/><Relationship Id="rId9" Type="http://schemas.openxmlformats.org/officeDocument/2006/relationships/image" Target="../media/image59.emf"/><Relationship Id="rId14" Type="http://schemas.openxmlformats.org/officeDocument/2006/relationships/image" Target="../media/image64.emf"/><Relationship Id="rId22" Type="http://schemas.openxmlformats.org/officeDocument/2006/relationships/image" Target="../media/image7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5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A280EF-D2A0-567B-8A9F-DDEB7DE15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65361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35E59BA-F57D-FB3E-592A-82C457653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64096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82C8854-9F5F-1A7E-5A85-A1DD5E7E7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9" name="Kuva 8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52E78881-D9F5-760E-215F-B28CAD4AAE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1380" y="6192748"/>
            <a:ext cx="1312070" cy="44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49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F96BDB-66D5-6564-1575-F5283BAB0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828304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15866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96208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571630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50602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55109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990856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1409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076B4A18-CAF5-34B0-F119-BA8EA97E19B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89292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C8C740-9403-C606-08C9-770DF1F6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59D454A-BE22-EE46-06BD-947FC8832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F15F54-D9BF-8624-C4C9-63BC573A8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8FA0-705D-49D8-B02D-34F0F688ABDF}" type="datetimeFigureOut">
              <a:rPr lang="fi-FI" smtClean="0"/>
              <a:t>9.6.2025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21D844D-B146-AA27-2B23-FFA62D847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6CFFAB1-BFDB-A09F-1E4C-7BCBC61EF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816-02EB-4F87-88E3-2875A42AC4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5215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747689-86AD-3966-5C3A-805839B47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095944-B3B8-BB57-A8DD-4418DBC99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5D2F3CF-2BF7-30F8-B398-BB5572BA8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8FA0-705D-49D8-B02D-34F0F688ABDF}" type="datetimeFigureOut">
              <a:rPr lang="fi-FI" smtClean="0"/>
              <a:t>9.6.2025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22E6DDB-6B3D-6FC5-1343-EAAB418E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9381FB6-3C13-A35C-6FA7-02C0298D2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816-02EB-4F87-88E3-2875A42AC4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3244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6286DE-CE59-74CF-EBA1-96C6730F8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B512B62-0AE2-3C52-D8FF-51929CBA5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851871-1173-9BC0-4233-A894116DF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8FA0-705D-49D8-B02D-34F0F688ABDF}" type="datetimeFigureOut">
              <a:rPr lang="fi-FI" smtClean="0"/>
              <a:t>9.6.2025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88169FE-F6ED-C86C-3C8B-3149B0023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D258BDE-6B8E-239A-57C3-FFA71A5D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816-02EB-4F87-88E3-2875A42AC4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4363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923817-3B2B-4FA5-110E-3DACE83C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7202B8-14AC-BB34-774A-E176C20AC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7E0836D-93A9-813E-6C6E-456BCD0D4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E34275C-F8A2-4C8F-6387-CC26EC37C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8FA0-705D-49D8-B02D-34F0F688ABDF}" type="datetimeFigureOut">
              <a:rPr lang="fi-FI" smtClean="0"/>
              <a:t>9.6.2025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F0C8565-0301-5B1B-689F-1F96F18CB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1CCC06D-E039-69AE-4094-577B288D8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816-02EB-4F87-88E3-2875A42AC4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3523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B461F6-4401-AC50-3427-E58848DB1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D8A640-6D75-F030-8B08-D54F8F56F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C745EE3-81D1-7A69-0609-29EC1AA42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BB20C5C-6F5B-43AC-731A-CFFF5D607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0FB6CF7-48B0-9199-CFCB-331DBB0D35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B366560-374F-ABEC-181F-01B7A2A24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8FA0-705D-49D8-B02D-34F0F688ABDF}" type="datetimeFigureOut">
              <a:rPr lang="fi-FI" smtClean="0"/>
              <a:t>9.6.2025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4491DCA-FB17-158C-523C-42F009D48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D53AEDE-3CA5-B32F-4D8D-C18A9722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816-02EB-4F87-88E3-2875A42AC4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0827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1A3FDE-8994-76D6-C92B-7D7F8591F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7FBD5A5-5C2F-CBC5-95E8-782F6F5BA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8FA0-705D-49D8-B02D-34F0F688ABDF}" type="datetimeFigureOut">
              <a:rPr lang="fi-FI" smtClean="0"/>
              <a:t>9.6.2025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B40C662-380A-9E32-196C-C7E04660F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447FA23-B727-29F0-CA73-566F8206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816-02EB-4F87-88E3-2875A42AC4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2189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35999C3-2969-F5BC-9F04-3F98EB04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8FA0-705D-49D8-B02D-34F0F688ABDF}" type="datetimeFigureOut">
              <a:rPr lang="fi-FI" smtClean="0"/>
              <a:t>9.6.2025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A1A9344-17D5-CE38-E00F-F027898CB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D610F20-14A0-B83E-CB5F-A5B431976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816-02EB-4F87-88E3-2875A42AC4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888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7E128A-CDD9-AE1D-5253-A2C236EE8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96AD4D-30CB-6BE3-FFEC-AD54AA204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97A0B61-FE68-1F21-317F-9BC5E8E90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3ED5086-86C4-25F4-933C-38E33923C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8FA0-705D-49D8-B02D-34F0F688ABDF}" type="datetimeFigureOut">
              <a:rPr lang="fi-FI" smtClean="0"/>
              <a:t>9.6.2025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6684EBF-3A7E-3806-8386-4923C8480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37837F6-8072-F7EF-25D3-797DC0F0D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816-02EB-4F87-88E3-2875A42AC4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262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3EC60B-4F2E-4657-37C0-88C5DB2F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5A5DD11-0D2A-6E72-D15C-6FA98B6C4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D98157-0AF6-1384-EA31-96F7660CB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1ED0C8B-5356-267D-A5F3-3CA29C4D5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8FA0-705D-49D8-B02D-34F0F688ABDF}" type="datetimeFigureOut">
              <a:rPr lang="fi-FI" smtClean="0"/>
              <a:t>9.6.2025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9E4D1DC-DDB1-63BB-C20A-E1110E69D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C665BBA-7734-FB67-B8A5-29A75F9A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816-02EB-4F87-88E3-2875A42AC4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76154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BEA40D-1B76-055A-052E-AE43C15DC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740A826-B9AE-B226-8F85-774D89B54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9B3F08A-5F53-313D-3A70-A8157146A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8FA0-705D-49D8-B02D-34F0F688ABDF}" type="datetimeFigureOut">
              <a:rPr lang="fi-FI" smtClean="0"/>
              <a:t>9.6.2025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162DC6F-874D-8FC6-9922-164FE60C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EC24DBB-82AF-4D3E-3928-4F5D4226C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816-02EB-4F87-88E3-2875A42AC4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084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240027F-B964-07BD-24E4-FA6401D7103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01946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D2DBFCA-E471-1B81-ACB2-1EBE417311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CF5A26D-BD2C-8AB3-CD67-906E4E72D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678B37-24DA-270D-588E-5A608638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8FA0-705D-49D8-B02D-34F0F688ABDF}" type="datetimeFigureOut">
              <a:rPr lang="fi-FI" smtClean="0"/>
              <a:t>9.6.2025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D8A0D57-C77E-60F0-67D3-91529AA6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5DFF8A-64B8-581A-D182-6D0AACA18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9816-02EB-4F87-88E3-2875A42AC4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1981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6542FA-9586-740C-04C2-B2B474312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E5FA6E1-BF5C-8806-9B6C-912808E1D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A96877-B3C6-3B96-5DAD-22FD8486E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BA87-982F-4F06-89F2-9C42F1495D49}" type="datetimeFigureOut">
              <a:rPr lang="fi-FI" smtClean="0"/>
              <a:t>9.6.2025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5BA879-EA52-D456-8964-D7C3037B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CCFFC9A-6B19-C2D2-767E-D3F2264B4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0C3A-2D94-4768-BCBF-9AAA9DAD77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4510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4A2D84-6DA2-C1D5-50F3-BE3E9E9A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543CD8-9D9D-9035-D4F1-C335DF3F9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7612DF-AF8D-FF47-937A-84001910F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BA87-982F-4F06-89F2-9C42F1495D49}" type="datetimeFigureOut">
              <a:rPr lang="fi-FI" smtClean="0"/>
              <a:t>9.6.2025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286528-22D1-951C-5E86-64395AA2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2FF4A8-6486-4127-F46F-B24A1CB51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0C3A-2D94-4768-BCBF-9AAA9DAD77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8873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16F3BE-CB72-79D3-FBBF-D3F682876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BADDDC8-6E9A-4D7A-1E18-85F5745D1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FC81E40-9E44-D46B-ED8B-8E5CB8CDF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BA87-982F-4F06-89F2-9C42F1495D49}" type="datetimeFigureOut">
              <a:rPr lang="fi-FI" smtClean="0"/>
              <a:t>9.6.2025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38EC9FD-A2DF-7115-2660-C4509BC66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E0C90E3-FDA1-AC1D-AFF9-A5974DC02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0C3A-2D94-4768-BCBF-9AAA9DAD77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69013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FE8C76-E2DD-2047-34B0-D0F7CF941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B465B9-D907-46CC-59AD-4C428B669A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98859C-B9E6-B391-7C2A-C089073ED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1F07998-79EB-5B64-6339-10AABA9E2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BA87-982F-4F06-89F2-9C42F1495D49}" type="datetimeFigureOut">
              <a:rPr lang="fi-FI" smtClean="0"/>
              <a:t>9.6.2025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E20F716-6D47-F5C3-58EB-DFB4CB467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D3F353E-8629-0130-1AC0-1D075F3B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0C3A-2D94-4768-BCBF-9AAA9DAD77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90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9CA33E-4965-953F-7B57-88B71C7E5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E820A20-AB89-B9AB-F1F8-4B97ECF26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33C7520-80E4-FAD2-BF95-F2F4F93CE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49117CC-A777-E8BE-4F5F-736FB9BD59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9366197-99A4-D8CE-8CB3-CEA08767B2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0E1D8EE-3EDC-9B9B-92A9-40F496A8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BA87-982F-4F06-89F2-9C42F1495D49}" type="datetimeFigureOut">
              <a:rPr lang="fi-FI" smtClean="0"/>
              <a:t>9.6.2025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8395F21-A49C-6393-7CF2-9A2A47736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3003F0F-CA3C-67BC-7FCA-953A7CB74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0C3A-2D94-4768-BCBF-9AAA9DAD77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55005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6BED0A-5BF6-F52C-6CC2-5055EE34D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D66D58D-0E7E-2734-B8B7-413D08DCE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BA87-982F-4F06-89F2-9C42F1495D49}" type="datetimeFigureOut">
              <a:rPr lang="fi-FI" smtClean="0"/>
              <a:t>9.6.2025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AB9577D-6395-EB18-BE71-FD3E76348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4AE427F-1F6D-B4D8-005F-96B116719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0C3A-2D94-4768-BCBF-9AAA9DAD77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12753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E4CCBD3-639D-59B2-1FEC-06684C339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BA87-982F-4F06-89F2-9C42F1495D49}" type="datetimeFigureOut">
              <a:rPr lang="fi-FI" smtClean="0"/>
              <a:t>9.6.2025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C01DA54-D952-B30A-4016-8DCAFFCE7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78189E6-18A1-23EF-169D-5D9CA6E2C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0C3A-2D94-4768-BCBF-9AAA9DAD77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09284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058113-1FC5-4B32-A4F9-FCFD2ED6D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679143-AA48-EB91-5342-3C371CF10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2862576-3CAB-5A1F-5152-0A5E5CF8A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6FBEC7C-DE4F-4272-9AA6-2DB55B384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BA87-982F-4F06-89F2-9C42F1495D49}" type="datetimeFigureOut">
              <a:rPr lang="fi-FI" smtClean="0"/>
              <a:t>9.6.2025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B6689C9-01A4-BB2D-04DE-BF7241448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770E4FB-F7E7-FAB7-9E38-2F00D733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0C3A-2D94-4768-BCBF-9AAA9DAD77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61993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AF7EFF-967F-FFA9-E0DA-D803267F3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3E10E55-4139-31E0-6335-3160A8B9E2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A5B6A31-4379-AF68-227D-C4210DC6D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A06CE27-F9ED-AC0D-9227-B072BE0FC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BA87-982F-4F06-89F2-9C42F1495D49}" type="datetimeFigureOut">
              <a:rPr lang="fi-FI" smtClean="0"/>
              <a:t>9.6.2025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E6BC530-0FEC-39EF-F6D9-4F4EB2C3D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084E5DB-DCFA-2060-2D05-6251CDF1E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0C3A-2D94-4768-BCBF-9AAA9DAD77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115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A77C91F5-451F-E2BF-1C1E-A20B6F7E915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433882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5F8DFE-D683-236F-3E2E-567719BA5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BF1032B-25B4-0B88-ADAE-39AC66283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7ECCA74-70DF-B9D7-8120-DC28109D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BA87-982F-4F06-89F2-9C42F1495D49}" type="datetimeFigureOut">
              <a:rPr lang="fi-FI" smtClean="0"/>
              <a:t>9.6.2025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CA274D5-C70D-67F3-059B-06946560F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4020F8-BAE3-7701-D6AD-C1672AB4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0C3A-2D94-4768-BCBF-9AAA9DAD77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56142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D417337-E5AD-806C-FE5B-89D7ED515E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DAE049F-CE15-330C-7A33-576F6B3F3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59F9501-F083-19B3-A323-00D94239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BA87-982F-4F06-89F2-9C42F1495D49}" type="datetimeFigureOut">
              <a:rPr lang="fi-FI" smtClean="0"/>
              <a:t>9.6.2025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6548FD-4A6C-A3F8-F783-D6B4E1CE2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632807B-A174-266A-3C22-AED9FDA3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0C3A-2D94-4768-BCBF-9AAA9DAD77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44344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AE40D0-A042-FB3D-960B-F2A902F1C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3EE19A8-20A1-4BF6-503B-4B8F6170F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BA87-982F-4F06-89F2-9C42F1495D49}" type="datetimeFigureOut">
              <a:rPr lang="fi-FI" smtClean="0"/>
              <a:t>9.6.2025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42BFBB4-BE58-D674-5C6D-5B7CEF921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19A60F5-1CB0-ED50-0835-4047D9E28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0C3A-2D94-4768-BCBF-9AAA9DAD77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77088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4474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DF2479-C1FA-F32B-56AC-BD2D3FD2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7E849B1-738B-3136-A9CD-22E6BD844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924032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F8B7406-BC83-5A6B-C6CB-3CA446738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CA95D-6A4B-B43E-0304-EBEB9B816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129791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66C8AB-B9EE-F5E9-13A1-08353BF1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A4060-A432-1F17-DA60-4A9BBEC81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495356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587A2E-43CE-C8A8-7F80-D7B62F66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8C2AC-508E-4E3F-E293-CE2CCC49B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810131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DF2479-C1FA-F32B-56AC-BD2D3FD2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7E849B1-738B-3136-A9CD-22E6BD844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73C9A813-A62B-F541-3933-18BD8DAC7AB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827956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B76A67A0-5769-FD9C-E682-43172E361B1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A7205F-42FD-43E8-F09F-F90AF1C0C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7FED78E-B3ED-6C2F-2F1B-370BCA74B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1437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1286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A39D40DE-EB86-5F32-28E6-303C7992B63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412906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EAC63FE1-55B6-76DF-87AF-9835DB9FEBE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3833FD-9EA0-D305-F033-FE9EA818A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45CDAF7-E17B-116B-2B7F-A19812770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785760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56146F0-53D8-C590-5E4E-34E71D9E18F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B361BF-2253-B090-7066-63ECBCBF7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8ECEDD2-4583-A159-0A50-9E85946CC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936638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E2FEE206-0EDE-6C6D-0182-D20EC66F1B3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584266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F650B902-3E18-604F-2C43-B5DAEE5CF1D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335208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1286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6D4114FE-84AE-8800-C6E3-6C8E42DE51E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68354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1D452-B069-3513-7895-1E05AC40607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29698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04870C83-EE11-7C65-3710-D02DE11854B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995016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290242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1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7ECBD7-6868-196C-DB66-E8E4E553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 dirty="0"/>
          </a:p>
        </p:txBody>
      </p:sp>
      <p:pic>
        <p:nvPicPr>
          <p:cNvPr id="2" name="Kuva 1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523F0731-F003-D78E-2ED2-F3819031C8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1380" y="6192748"/>
            <a:ext cx="1312070" cy="44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760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2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8FDF6FC-571E-DADF-BD17-E08A71AB2A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4B05F65-97A7-4144-A2EA-58C9D9C13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 dirty="0"/>
          </a:p>
        </p:txBody>
      </p:sp>
      <p:pic>
        <p:nvPicPr>
          <p:cNvPr id="4" name="Kuva 3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83ACFE04-5A29-22B2-C8FB-AC986B34A3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1380" y="6192748"/>
            <a:ext cx="1312070" cy="44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616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3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8BD0CF2-4E97-0EDF-853A-F7F9C9D01D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6F10886-4D4D-1663-87DF-B6A58D6D9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 dirty="0"/>
          </a:p>
        </p:txBody>
      </p:sp>
      <p:pic>
        <p:nvPicPr>
          <p:cNvPr id="4" name="Kuva 3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1E7A14EE-2EEF-4F63-6328-BED96FFAB5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1380" y="6192748"/>
            <a:ext cx="1312070" cy="44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2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1D452-B069-3513-7895-1E05AC40607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29698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A5B21D32-70E9-80F8-C4B9-2B5132531D1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395982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4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13140B3-C327-EDD5-D016-CCEFD6BDB3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F9426C-BBA6-8877-6D87-2900AE4A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 dirty="0"/>
          </a:p>
        </p:txBody>
      </p:sp>
      <p:pic>
        <p:nvPicPr>
          <p:cNvPr id="3" name="Kuva 2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4211E0F6-7DF7-41AC-E268-3BB867C2B8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1380" y="6192748"/>
            <a:ext cx="1312070" cy="44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13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331062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738919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924076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674524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689278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366688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990856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353472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DE24D-CDD8-A451-8397-A0E2C7DE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691" y="3838156"/>
            <a:ext cx="4368154" cy="2334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F0F804-B9A9-5DDB-6957-3EB97E9469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059" y="760089"/>
            <a:ext cx="931880" cy="59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A4D529-FDB4-2157-B7B0-E76B72C34F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1122" y="1191893"/>
            <a:ext cx="1313816" cy="1242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3B5CFA-764F-0D4B-6882-65032F2BEC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91183" y="685612"/>
            <a:ext cx="1118719" cy="7238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C66B43-6461-92DA-8A7D-29BFDDDAC5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06127" y="6313193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3BA27D-21E0-589B-E308-7EBADBD4D25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614904" y="6240002"/>
            <a:ext cx="1573200" cy="407100"/>
          </a:xfrm>
          <a:prstGeom prst="rect">
            <a:avLst/>
          </a:prstGeom>
        </p:spPr>
      </p:pic>
      <p:pic>
        <p:nvPicPr>
          <p:cNvPr id="9" name="Kuva 8" descr="Kuva, joka sisältää kohteen teksti, Fontti, logo, Grafiikka&#10;&#10;Kuvaus luotu automaattisesti">
            <a:extLst>
              <a:ext uri="{FF2B5EF4-FFF2-40B4-BE49-F238E27FC236}">
                <a16:creationId xmlns:a16="http://schemas.microsoft.com/office/drawing/2014/main" id="{C691D6E3-5D70-C0D4-E6B0-3079BF52767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752256" y="6104127"/>
            <a:ext cx="1573200" cy="53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06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92FE04-D190-D068-40B5-DF33AFECAC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716" y="764861"/>
            <a:ext cx="3875784" cy="453183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95F5E56-9EF8-8B0F-85CD-96B7B49A5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35F0C0-FDC2-3BDC-00F5-96B9A311F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800718-6418-BDB6-73F5-94F9F51F83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CEE8F7-05E0-44E5-02EB-A2E692D8B0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43188" y="6246518"/>
            <a:ext cx="1573200" cy="407100"/>
          </a:xfrm>
          <a:prstGeom prst="rect">
            <a:avLst/>
          </a:prstGeom>
        </p:spPr>
      </p:pic>
      <p:pic>
        <p:nvPicPr>
          <p:cNvPr id="3" name="Kuva 2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87BDB824-AC4A-05C6-A6F3-1C7AC65E33D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41380" y="6192748"/>
            <a:ext cx="1312070" cy="44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962055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E8B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6D2B05-F817-DAB8-E0A8-905FC4ECF7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716" y="1594022"/>
            <a:ext cx="4572871" cy="4436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3AA210-F1CE-4D7C-F00F-6C8B215D56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43C39D-DF3E-D5C6-A748-2E622A076A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A6D8E3-8445-E5F6-37F3-7C14D80A17B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62329" y="6192377"/>
            <a:ext cx="1573200" cy="4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849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0FDAE7-8C30-F331-D510-2626023F590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F89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77214C-661C-4E0D-3CC8-94B1423C72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061" y="1403457"/>
            <a:ext cx="3634878" cy="354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CB1A7C-D965-1E3A-BCA3-F0FA58A8E1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91827" y="6319343"/>
            <a:ext cx="1411896" cy="3063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B3DC3A-9997-4007-1D43-9D9DB988B8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32203" y="6245959"/>
            <a:ext cx="1573200" cy="40710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3503CBC1-C062-D2CB-B7CC-93CF50142E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9206" y="6196547"/>
            <a:ext cx="1254993" cy="428371"/>
          </a:xfrm>
          <a:prstGeom prst="rect">
            <a:avLst/>
          </a:prstGeom>
        </p:spPr>
      </p:pic>
      <p:pic>
        <p:nvPicPr>
          <p:cNvPr id="8" name="Kuva 7" descr="Kuva, joka sisältää kohteen musta, pimeys&#10;&#10;Kuvaus luotu automaattisesti">
            <a:extLst>
              <a:ext uri="{FF2B5EF4-FFF2-40B4-BE49-F238E27FC236}">
                <a16:creationId xmlns:a16="http://schemas.microsoft.com/office/drawing/2014/main" id="{EB168149-D0EA-B264-D864-8D407853314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780879" y="6104835"/>
            <a:ext cx="2509468" cy="68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351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4FAA95-09D7-2412-3C72-04FFC3085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8352" y="1327172"/>
            <a:ext cx="2190682" cy="47031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C24758-B3BC-2E6A-063E-A557ADED93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2F5C05-06F2-088A-B85F-02FA1C3DEA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3C0B0B-13BD-96C7-E2C5-06F172D98D8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62329" y="6192377"/>
            <a:ext cx="1573200" cy="4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69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A16BD0-F41E-FBB0-AC9B-8791CE2690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268828" y="1293429"/>
            <a:ext cx="4651642" cy="522991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95F5E56-9EF8-8B0F-85CD-96B7B49A5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35F0C0-FDC2-3BDC-00F5-96B9A311F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8B9BB-9690-B9F6-C726-402680D6EA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A0AE53-17DD-A87B-2A28-480659BCD9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B0441D-9472-9367-7BF7-FA43E4D6260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62329" y="6192377"/>
            <a:ext cx="1573200" cy="4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957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C24758-B3BC-2E6A-063E-A557ADED93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2F5C05-06F2-088A-B85F-02FA1C3DEA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513C4C31-FA94-D112-ABF9-B2E37E4546A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A26160-2DF4-1C7E-0943-5273BF9157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62329" y="6192377"/>
            <a:ext cx="1573200" cy="4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78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95F5E56-9EF8-8B0F-85CD-96B7B49A5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35F0C0-FDC2-3BDC-00F5-96B9A311F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8B9BB-9690-B9F6-C726-402680D6E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A0AE53-17DD-A87B-2A28-480659BCD9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C5026ABA-700A-3C99-CB19-DAACC04CC16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56C04F-6B12-96A0-AD7F-8A74CF11F5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62329" y="6192377"/>
            <a:ext cx="1573200" cy="4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816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E8B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3AA210-F1CE-4D7C-F00F-6C8B215D5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43C39D-DF3E-D5C6-A748-2E622A076A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C413B2B5-E6FF-D923-B286-E757DEE720B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4E3A21-4F12-077C-42C0-DB7323CDD2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62329" y="6192377"/>
            <a:ext cx="1573200" cy="4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335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0FDAE7-8C30-F331-D510-2626023F590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F89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CB1A7C-D965-1E3A-BCA3-F0FA58A8E1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EB7E72-CF30-CCB3-39E7-B9C9C3B84D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6B3590FF-8289-5043-7530-287C7372396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031A32-532F-AC64-A382-4C1A69D16F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62329" y="6192377"/>
            <a:ext cx="1573200" cy="4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310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92D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1FB1B8-927F-F127-ECC1-C5AA85D3F5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898" y="4024737"/>
            <a:ext cx="2288002" cy="2000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78A36A-05A0-B140-8062-436A4B4D96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9422" y="1186425"/>
            <a:ext cx="1313816" cy="1242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5969B9-EEC7-84FD-4FAF-28A91B0F53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0312" y="1763034"/>
            <a:ext cx="931880" cy="597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ACA3E3-6F5B-728F-1CC8-EA2498720A0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5244" y="4024737"/>
            <a:ext cx="1333896" cy="2000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8076F0-97CC-C013-9838-52D3E59FE8F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62867" y="4642015"/>
            <a:ext cx="922377" cy="13835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01F4E0-43E8-4A1D-12B3-A9C24AAF51A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9081" y="1107470"/>
            <a:ext cx="771954" cy="499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40849D-98C2-0250-E43A-FF65DED2CE8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F84B12-233D-6C94-D818-5A5771BC5A0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94E3DF-64F4-D933-DD0D-FBBCC9FB34EC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2162160-C6D6-FEE7-EB38-764188ECE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E9FAB06-579E-997C-D507-3C7DE96A6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019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EEC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F47650-839D-64FC-8B9B-16DF3BE461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71775" y="251505"/>
            <a:ext cx="3068225" cy="2848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BDD096-AB7B-F0B2-4D84-F219EAC2C9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998" y="2998309"/>
            <a:ext cx="4833085" cy="30272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2AC29A-9C15-311F-FE03-44D2C6F4D5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FE8486-0EE3-E15E-01B5-EBDC736BE9E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013EA2-3299-D5A3-15C6-76FA66974104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7FCCCA3-CA4B-DCFB-9A01-49D4180F5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6E6A915-51C2-4EBF-53BC-0B5DC7E3B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3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7ECBD7-6868-196C-DB66-E8E4E553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45356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5D8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9CBC66-CA1A-6D97-EBAF-C1076AC492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998" y="2342273"/>
            <a:ext cx="2667350" cy="3683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798F48-458A-A5A8-9EE2-10C62B0D57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8492" y="1801504"/>
            <a:ext cx="2211508" cy="24447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BA2CF2-D81D-38ED-A568-53A9829493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FD19EF-7BB1-D768-C46D-866D06D5CB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FE5FB9-C997-0B21-B639-A4320B75F8E1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6B40E0A-0316-6C28-7C92-77F467049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321FCB2-B93B-9C25-56A5-D33FE27D0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643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FA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A6207-5E81-F1A0-6B3E-F89F3B56DC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8912" y="4574465"/>
            <a:ext cx="2849355" cy="1522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D610E5-A200-A1BA-A4EC-C15DEB105B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0806" y="4343566"/>
            <a:ext cx="959123" cy="16872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26D852-2BC4-0F33-FF1B-E51262F710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3889" y="3998752"/>
            <a:ext cx="1155137" cy="20320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2E3957-660C-DC7A-618D-EFAE302208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08004" y="2027774"/>
            <a:ext cx="1202045" cy="770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D7284E-9009-94FE-E4C6-A86089410B4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1951" y="1205856"/>
            <a:ext cx="2343386" cy="20059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4523C4-567D-C82F-46C3-BC956AE9537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ADA80A-8733-9160-77D8-D0C09D1FC3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E45D0E-524D-A8FD-C2A4-0912C93EB6FA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9804798-D62B-8E22-EC07-CCDD63147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7CCA334-D3FC-F093-4C53-33542CF68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0902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kalvo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92D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8A36A-05A0-B140-8062-436A4B4D9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9422" y="976125"/>
            <a:ext cx="1313816" cy="1242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5969B9-EEC7-84FD-4FAF-28A91B0F53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05305" y="1253698"/>
            <a:ext cx="931880" cy="597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01F4E0-43E8-4A1D-12B3-A9C24AAF51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07316" y="1107470"/>
            <a:ext cx="771954" cy="499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CE9531-13F5-CE7A-AB63-D35F6183F5B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15924" y="2371226"/>
            <a:ext cx="1706473" cy="36635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6C7433-4F2F-85A1-36D1-705393735D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83372" y="3703525"/>
            <a:ext cx="771954" cy="499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451504-0A27-1AA1-E439-EAFDA354A22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F389B9-AFC0-F9D6-D033-C74B9A7C74F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2FA486-D675-63E2-B1E4-BC44281B4540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CB3C6E-CE0D-98D7-A8E2-203BB6DD4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ACA5602-4C8E-915C-95E3-E4888267E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611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kalvo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5D8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17ECFC-97EC-54E9-185A-D18DF274E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9422" y="976125"/>
            <a:ext cx="1313816" cy="12421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B86BB6-53EA-FCE3-1767-AE37698910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0312" y="2063366"/>
            <a:ext cx="931880" cy="597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19A5BB-D99E-D6AC-37DE-C8CAB0EE53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07316" y="1107470"/>
            <a:ext cx="771954" cy="499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01712B-0295-77DE-0519-07B5387C39F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-121804" y="2703165"/>
            <a:ext cx="3266352" cy="36724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7D65C1-A1D2-1C99-6665-CC552626379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30C04A-2A48-697B-873C-B9B1137CEA2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56B4F7-7BE6-8BA3-C2C5-522F5472CAED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9587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kalvo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87BDEF-49EB-F2C9-E876-1638A73B36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B593C4-8031-9BC9-7A08-9B05051256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99827" y="2140666"/>
            <a:ext cx="2878768" cy="47173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D5F2C8-174E-2CAF-4024-9C30CEAB33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59157" y="3554604"/>
            <a:ext cx="2173215" cy="4956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459462-58A7-0C5C-E5F7-D422BCD200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71352" y="3554604"/>
            <a:ext cx="2173215" cy="4956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36B94D-3E21-7697-60D8-2E9CD60605B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59157" y="2379074"/>
            <a:ext cx="28956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858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kalvo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87BDEF-49EB-F2C9-E876-1638A73B36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85A38-BDB2-E590-7C48-46A4C47EE2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85" y="1563756"/>
            <a:ext cx="3832652" cy="5307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309851-3655-BBF4-5043-6A2A116544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59157" y="3554604"/>
            <a:ext cx="2173215" cy="495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3244A8-44AE-F5E9-CC7A-C88C314D40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71352" y="3554604"/>
            <a:ext cx="2173215" cy="4956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53880C-C62D-4792-72CA-16726B8DDD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59157" y="2379074"/>
            <a:ext cx="28956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343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Vihreä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142056-FD20-5939-2E02-6C6B6519C8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613" y="974290"/>
            <a:ext cx="1448268" cy="16934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414DFA-1E5B-D19A-1CAB-A873EFAE80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4043" y="1587761"/>
            <a:ext cx="1874113" cy="10014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6422D3-EEF0-B43C-886F-786C334074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90318" y="896248"/>
            <a:ext cx="790256" cy="16965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478C61-DD34-5389-7EE5-7D18572445A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02979" y="906408"/>
            <a:ext cx="1644999" cy="18494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0A0FF2-ABF4-F3DC-5745-062AE4407BE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860608" y="1154406"/>
            <a:ext cx="1429244" cy="13941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7D69AF-4A6E-676A-5716-E87D23DD257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6785" y="3559097"/>
            <a:ext cx="1792576" cy="16202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0F0861-A7BE-0D72-D593-B8F63F2BDDB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576097" y="3468205"/>
            <a:ext cx="1301286" cy="18020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D428E0-B126-D7DC-E498-53B29287717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694119" y="3578675"/>
            <a:ext cx="1016756" cy="15810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727E0F-4FF7-904D-F864-A62D111450B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27611" y="3594574"/>
            <a:ext cx="1595736" cy="15492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026685-930B-C6D3-51C0-C7C561A4A6D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940083" y="3456936"/>
            <a:ext cx="1073767" cy="18245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7D71F6-DB3E-8675-9B31-8E31E8C472C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578272" y="6006593"/>
            <a:ext cx="2242770" cy="58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118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Vihreä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2C2AC1B-9161-317F-569B-CA4F5825C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329" y="3280793"/>
            <a:ext cx="1885008" cy="18850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73EAD1-BA16-5ABB-C27E-D825776A04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70129" y="3280793"/>
            <a:ext cx="1885008" cy="188500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3B3403F-92F4-6902-3A02-2AAF04A30D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07662" y="3285485"/>
            <a:ext cx="1885008" cy="1896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EFCEAC-3D2B-FD62-6C5E-58F4906F171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9329" y="1021587"/>
            <a:ext cx="1885008" cy="1885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027191-3F33-2EFE-226A-7FA95DAE7A8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970129" y="1021587"/>
            <a:ext cx="1885008" cy="18850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D28074-0236-4153-200C-35752FA7F13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507662" y="1021587"/>
            <a:ext cx="1885008" cy="188500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28E54F3-8041-799D-627A-D4FB5956A9C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11729" y="1021587"/>
            <a:ext cx="1910141" cy="188500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D48C867-7468-44B5-4D62-4D793994B8E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140929" y="1021587"/>
            <a:ext cx="1885008" cy="18850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EBF5903-724B-AB5E-7D06-C301EEF6DE9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311729" y="3280794"/>
            <a:ext cx="1910141" cy="190537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EF8AE59-A92C-F34B-F58F-F3C8C4E76AE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140929" y="3280793"/>
            <a:ext cx="1885008" cy="18850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C6FA7E-31E5-F8CA-EB70-353389847B1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578272" y="6006593"/>
            <a:ext cx="2242770" cy="58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469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- Vihreä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7CE429-C314-0E3A-F662-9813A4CF0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6744" y="1021877"/>
            <a:ext cx="940914" cy="1029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77F68E-CE8D-8877-4624-8746961AA5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6218" y="1019750"/>
            <a:ext cx="946141" cy="9461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6A3989-30A5-1018-AFCD-B5B7D25C10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52262" y="1030205"/>
            <a:ext cx="935686" cy="935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F1CDAC-0339-8998-8E37-BB56887164D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37851" y="1030205"/>
            <a:ext cx="1089891" cy="1006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42BDBF-1805-F74B-59DC-26155DD8C2C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224139" y="2188924"/>
            <a:ext cx="943526" cy="9590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C5B87E-80A2-FF81-EBB0-54F5C271FE4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71345" y="2190667"/>
            <a:ext cx="1089891" cy="9475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0C0958-098A-E473-6DA9-4D3FEBC8F44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664916" y="2187602"/>
            <a:ext cx="950571" cy="9505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7AF72B-69F0-3275-9364-653DDDF86FA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819167" y="2187601"/>
            <a:ext cx="998297" cy="9614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82DB7B-B642-18E4-91B1-4B0067C5B49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021145" y="2188924"/>
            <a:ext cx="946716" cy="10624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CADB27-0207-84DB-98FA-AC005354C94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526928" y="3621423"/>
            <a:ext cx="974130" cy="10661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B4C5D41-2D0F-999B-1B63-5E4ABC8E5C6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911080" y="3621424"/>
            <a:ext cx="973137" cy="9731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1763EC5-380A-9A6E-D09A-C5E36FB157F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102659" y="3621424"/>
            <a:ext cx="973138" cy="9731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B5B4E75-7E00-78BD-82B5-B29A978E197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294239" y="3621423"/>
            <a:ext cx="1123910" cy="10376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FAD1438-8223-EF5F-E986-B7CC65EF1F9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25896" y="4808905"/>
            <a:ext cx="966748" cy="98268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BA2FF77-4439-BDF8-D854-E61D3DF2B20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368071" y="4812566"/>
            <a:ext cx="1115165" cy="96947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39BE8A2-BA06-77F4-FC03-E8A58DF079B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658663" y="4808906"/>
            <a:ext cx="973139" cy="9731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4A012B8-43B7-41EF-C10C-C9F550BA6821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6807229" y="4808905"/>
            <a:ext cx="1020375" cy="9826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A495BDA-24F5-926B-1878-24FFD245C18E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003031" y="4808905"/>
            <a:ext cx="973139" cy="1092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783CBD-77C9-83AB-0687-F2188715D92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761481" y="1023670"/>
            <a:ext cx="940914" cy="9409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C9751A-DCEA-E58F-B748-BBB587C70112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8677644" y="1030204"/>
            <a:ext cx="948087" cy="948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FC30C1-2825-37A1-B595-9A80B273B68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3724415" y="3631254"/>
            <a:ext cx="963307" cy="9633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2313AC-693C-96DD-B052-478EC098C9F1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8636591" y="3611879"/>
            <a:ext cx="982681" cy="9826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7D7826-43A2-D4E8-85AF-C670E5EBB9DB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9578272" y="6006593"/>
            <a:ext cx="2242770" cy="58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31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7EE379-E0D9-C4B8-525D-E446B06D4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6303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image" Target="../media/image5.emf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E75B6B-A566-6D2C-D9FB-973D1D88FF29}"/>
              </a:ext>
            </a:extLst>
          </p:cNvPr>
          <p:cNvSpPr/>
          <p:nvPr userDrawn="1"/>
        </p:nvSpPr>
        <p:spPr>
          <a:xfrm>
            <a:off x="1" y="6120582"/>
            <a:ext cx="12192000" cy="737418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CE8820-8C1E-C2CF-6535-3421F681E4F8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7D7624-09E2-CD5B-ED2F-B120661FB6D1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660785" y="6361445"/>
            <a:ext cx="1105015" cy="251999"/>
          </a:xfrm>
          <a:prstGeom prst="rect">
            <a:avLst/>
          </a:prstGeom>
        </p:spPr>
      </p:pic>
      <p:pic>
        <p:nvPicPr>
          <p:cNvPr id="9" name="Kuva 8" descr="Kuva, joka sisältää kohteen Fontti, Grafiikka, teksti, graafinen suunnittelu&#10;&#10;Kuvaus luotu automaattisesti">
            <a:extLst>
              <a:ext uri="{FF2B5EF4-FFF2-40B4-BE49-F238E27FC236}">
                <a16:creationId xmlns:a16="http://schemas.microsoft.com/office/drawing/2014/main" id="{D5AFBF12-37C3-B6A3-957A-B81557AEBB8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8655856" y="6120582"/>
            <a:ext cx="1768182" cy="62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8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23" r:id="rId2"/>
    <p:sldLayoutId id="2147484101" r:id="rId3"/>
    <p:sldLayoutId id="2147484026" r:id="rId4"/>
    <p:sldLayoutId id="2147484027" r:id="rId5"/>
    <p:sldLayoutId id="2147484028" r:id="rId6"/>
    <p:sldLayoutId id="2147484030" r:id="rId7"/>
    <p:sldLayoutId id="2147484065" r:id="rId8"/>
    <p:sldLayoutId id="2147484066" r:id="rId9"/>
    <p:sldLayoutId id="2147484067" r:id="rId10"/>
    <p:sldLayoutId id="2147484068" r:id="rId11"/>
    <p:sldLayoutId id="2147484057" r:id="rId12"/>
    <p:sldLayoutId id="2147484148" r:id="rId13"/>
    <p:sldLayoutId id="2147484062" r:id="rId14"/>
    <p:sldLayoutId id="2147484031" r:id="rId15"/>
    <p:sldLayoutId id="2147484058" r:id="rId16"/>
    <p:sldLayoutId id="2147484063" r:id="rId17"/>
    <p:sldLayoutId id="2147484060" r:id="rId18"/>
    <p:sldLayoutId id="214748406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F7227F4-D89C-6421-5F4B-DFBD395F1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F796559-5CA5-A413-E493-AD5BD8010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A464C0E-B660-2D04-5E89-9D519F38E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A8FA0-705D-49D8-B02D-34F0F688ABDF}" type="datetimeFigureOut">
              <a:rPr lang="fi-FI" smtClean="0"/>
              <a:t>9.6.2025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04B58E-4C8A-D6B3-5878-ABD0C3796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8FA7825-2091-0F92-2CC8-F6F0E2809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99816-02EB-4F87-88E3-2875A42AC4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32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EECC835-E83F-7F70-2120-825C1A46E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73CD08-EC4D-AFC6-947E-526B82B35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CD898FF-21CA-4ECF-1966-1DD7C46A4D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2BA87-982F-4F06-89F2-9C42F1495D49}" type="datetimeFigureOut">
              <a:rPr lang="fi-FI" smtClean="0"/>
              <a:t>9.6.2025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165AE6D-5E40-4836-A0E7-49A4F5B7C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BB3EB9-00F4-EA75-FE00-F4411130E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00C3A-2D94-4768-BCBF-9AAA9DAD77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499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13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CE8820-8C1E-C2CF-6535-3421F681E4F8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875D4A-8775-E2D2-06C8-C090930AB518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8797127" y="6273634"/>
            <a:ext cx="1573200" cy="407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1A3295-B488-9501-BC9D-6AAAD9060DB3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0660784" y="6357677"/>
            <a:ext cx="1112400" cy="24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9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71" r:id="rId10"/>
    <p:sldLayoutId id="2147484072" r:id="rId11"/>
    <p:sldLayoutId id="2147484073" r:id="rId12"/>
    <p:sldLayoutId id="2147484074" r:id="rId13"/>
    <p:sldLayoutId id="2147484075" r:id="rId14"/>
    <p:sldLayoutId id="2147484076" r:id="rId15"/>
    <p:sldLayoutId id="2147484077" r:id="rId16"/>
    <p:sldLayoutId id="2147484078" r:id="rId17"/>
    <p:sldLayoutId id="2147484079" r:id="rId18"/>
    <p:sldLayoutId id="2147484080" r:id="rId19"/>
    <p:sldLayoutId id="2147484081" r:id="rId20"/>
    <p:sldLayoutId id="2147484082" r:id="rId21"/>
    <p:sldLayoutId id="2147484083" r:id="rId22"/>
    <p:sldLayoutId id="2147484084" r:id="rId23"/>
    <p:sldLayoutId id="2147484085" r:id="rId24"/>
    <p:sldLayoutId id="2147484086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251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102" r:id="rId5"/>
    <p:sldLayoutId id="2147484104" r:id="rId6"/>
    <p:sldLayoutId id="2147484107" r:id="rId7"/>
    <p:sldLayoutId id="2147484108" r:id="rId8"/>
    <p:sldLayoutId id="2147484109" r:id="rId9"/>
    <p:sldLayoutId id="2147484110" r:id="rId10"/>
    <p:sldLayoutId id="2147484049" r:id="rId11"/>
    <p:sldLayoutId id="2147484050" r:id="rId12"/>
    <p:sldLayoutId id="2147484051" r:id="rId13"/>
    <p:sldLayoutId id="2147484052" r:id="rId14"/>
    <p:sldLayoutId id="2147484105" r:id="rId15"/>
    <p:sldLayoutId id="2147484106" r:id="rId16"/>
    <p:sldLayoutId id="2147484053" r:id="rId17"/>
    <p:sldLayoutId id="214748405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9085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hyperlink" Target="maaseutuverkosto.fi" TargetMode="External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hyperlink" Target="https://www.ksml.fi/aihe/Meid%C3%A4n_juttu" TargetMode="External"/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aseutu.fi/alueet/keski-suomi/" TargetMode="External"/><Relationship Id="rId2" Type="http://schemas.openxmlformats.org/officeDocument/2006/relationships/hyperlink" Target="maaseutuverkosto.fi" TargetMode="Externa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9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keskisuomenmaaseutu.fi/wp-content/uploads/2022/08/Vaikuttavuus_tehtavakirja_paivitetty_2023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leena.karjalainen@jyvasriihi.f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6.png"/><Relationship Id="rId4" Type="http://schemas.openxmlformats.org/officeDocument/2006/relationships/hyperlink" Target="mailto:jenni.tiainen@jyvasriihi.f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aseutu.kuvat.fi/kuvat/Logot,+lomakepohjat+ja+markkinointikuvat/CAP27/Br%C3%A4ndiaineisto+ja+kuvitus/Logot+ja+tunnukset/Euroopan+unionin+rahoittama/Euroopan+unionin+osarahoittama/" TargetMode="External"/><Relationship Id="rId7" Type="http://schemas.openxmlformats.org/officeDocument/2006/relationships/image" Target="../media/image77.jp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maaseutuverkosto.fi/tyokalut-ja-materiaalit/materiaalipankki/" TargetMode="External"/><Relationship Id="rId5" Type="http://schemas.openxmlformats.org/officeDocument/2006/relationships/hyperlink" Target="https://maaseutu.fi/kun-olet-saanut-rahoitusta/viestintaohjeet/" TargetMode="External"/><Relationship Id="rId4" Type="http://schemas.openxmlformats.org/officeDocument/2006/relationships/hyperlink" Target="https://maaseutu.kuvat.fi/kuvat/Logot,+lomakepohjat+ja+markkinointikuvat/Leader/Kaikki+ryhm%C3%A4kohtaiset+logot/Jyv%C3%A4sRiih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avutettavasti.fi/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saavutettavuusvaatimukset.fi/digipalvelulain-vaatimukset/wcag-2-1/" TargetMode="External"/><Relationship Id="rId4" Type="http://schemas.openxmlformats.org/officeDocument/2006/relationships/hyperlink" Target="http://www.saavutettavuusvaatimukset.fi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ave.webaim.org/" TargetMode="External"/><Relationship Id="rId3" Type="http://schemas.openxmlformats.org/officeDocument/2006/relationships/hyperlink" Target="https://webaim.org/resources/contrastchecker/" TargetMode="External"/><Relationship Id="rId7" Type="http://schemas.openxmlformats.org/officeDocument/2006/relationships/hyperlink" Target="https://www.saavutettavasti.fi/saavutettavat-asiakirja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imagecolorpicker.com/" TargetMode="External"/><Relationship Id="rId5" Type="http://schemas.openxmlformats.org/officeDocument/2006/relationships/hyperlink" Target="https://contrast-ratio.com/" TargetMode="External"/><Relationship Id="rId4" Type="http://schemas.openxmlformats.org/officeDocument/2006/relationships/hyperlink" Target="https://contrastchecker.com/" TargetMode="External"/><Relationship Id="rId9" Type="http://schemas.openxmlformats.org/officeDocument/2006/relationships/hyperlink" Target="https://www.nvaccess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aseutuverkosto.fi/ohjeistus-hankekortin-kayttoon/" TargetMode="Externa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maaseutuverkosto.fi/verkostoidu/tapahtumat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svg"/><Relationship Id="rId7" Type="http://schemas.openxmlformats.org/officeDocument/2006/relationships/image" Target="../media/image85.svg"/><Relationship Id="rId12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png"/><Relationship Id="rId11" Type="http://schemas.openxmlformats.org/officeDocument/2006/relationships/image" Target="../media/image89.svg"/><Relationship Id="rId5" Type="http://schemas.openxmlformats.org/officeDocument/2006/relationships/image" Target="../media/image83.sv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A4CAFB-23D0-F23D-FB7B-BA096E0E36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Maaseudun hanketoimijan viestintäohjeet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EF7403-0AF4-D514-46AB-67B8EC8D70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dirty="0"/>
              <a:t>Leader JyväsRiihi</a:t>
            </a:r>
          </a:p>
          <a:p>
            <a:r>
              <a:rPr lang="fi-FI" dirty="0">
                <a:latin typeface="Tahoma"/>
                <a:ea typeface="Tahoma"/>
                <a:cs typeface="Tahoma"/>
              </a:rPr>
              <a:t>Päivitetty 9.6.2025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03A619C-5262-C53D-D379-C6B324C14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075" y="6196530"/>
            <a:ext cx="1114425" cy="50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76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15F35BF-3C1C-2C64-E4E3-B681439D7D4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100601"/>
            <a:ext cx="6379723" cy="3661569"/>
          </a:xfrm>
        </p:spPr>
        <p:txBody>
          <a:bodyPr>
            <a:normAutofit/>
          </a:bodyPr>
          <a:lstStyle/>
          <a:p>
            <a:r>
              <a:rPr lang="fi-FI" sz="1800" dirty="0"/>
              <a:t>Sidosryhmiä ovat hankkeen rahoittajat, yhteistyökumppanit ja kaikki ne tahot, joita hanke koskee ja jotka voivat hyötyä sen toimista. </a:t>
            </a:r>
          </a:p>
          <a:p>
            <a:r>
              <a:rPr lang="fi-FI" sz="1800" dirty="0"/>
              <a:t>Pidä heidät ajan tasalla hank­keen tekemisistä ja tapahtumista! </a:t>
            </a:r>
            <a:endParaRPr lang="fi-FI" sz="1800" dirty="0">
              <a:solidFill>
                <a:srgbClr val="FF0000"/>
              </a:solidFill>
            </a:endParaRPr>
          </a:p>
          <a:p>
            <a:r>
              <a:rPr lang="fi-FI" sz="1800" dirty="0"/>
              <a:t>Si­dosryhmäviestinnän vä­li­nei­tä ovat esimerkiksi säh­kö­pos­ti, uutiskirje, verkko sekä oh­jaus- tai han­ke­ryh­män ko­kouk­set. Myös suljettu someryhmä voi toimia sidosryhmäviestinnän kanavana. </a:t>
            </a:r>
          </a:p>
          <a:p>
            <a:r>
              <a:rPr lang="fi-FI" sz="1800" dirty="0"/>
              <a:t>Hanketta kannattaa käydä esittelemässä myös erilaisissa tilaisuuksissa tai messuilla. </a:t>
            </a:r>
          </a:p>
          <a:p>
            <a:r>
              <a:rPr lang="fi-FI" sz="1800" dirty="0"/>
              <a:t>Muista myös </a:t>
            </a:r>
            <a:r>
              <a:rPr lang="fi-FI" sz="1800" dirty="0">
                <a:solidFill>
                  <a:srgbClr val="FF0000"/>
                </a:solidFill>
                <a:hlinkClick r:id="rId2" action="ppaction://hlinkfile"/>
              </a:rPr>
              <a:t>maaseutuverkosto.fi</a:t>
            </a:r>
            <a:r>
              <a:rPr lang="fi-FI" sz="1800" dirty="0"/>
              <a:t>! </a:t>
            </a:r>
          </a:p>
          <a:p>
            <a:endParaRPr lang="fi-FI" dirty="0"/>
          </a:p>
        </p:txBody>
      </p:sp>
      <p:pic>
        <p:nvPicPr>
          <p:cNvPr id="5" name="Kuva 4" descr="Piirroskuvitus, jossa kolme eri suunnista tulevaa kättä, joiden kämmenet  koskettavat toisiaan kuvan keskellä.">
            <a:extLst>
              <a:ext uri="{FF2B5EF4-FFF2-40B4-BE49-F238E27FC236}">
                <a16:creationId xmlns:a16="http://schemas.microsoft.com/office/drawing/2014/main" id="{9C814ACF-BE8C-522C-F70B-19295F8F6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309" y="1312985"/>
            <a:ext cx="4752827" cy="4752827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40359E29-924B-2C39-2082-3B597F8E6A6C}"/>
              </a:ext>
            </a:extLst>
          </p:cNvPr>
          <p:cNvSpPr txBox="1">
            <a:spLocks/>
          </p:cNvSpPr>
          <p:nvPr/>
        </p:nvSpPr>
        <p:spPr>
          <a:xfrm>
            <a:off x="838200" y="602852"/>
            <a:ext cx="10632439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sz="3200" dirty="0"/>
              <a:t>Sidosryhmäviestintä</a:t>
            </a:r>
            <a:endParaRPr lang="fi-FI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57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24F299-7820-3D61-B939-2F15C45EC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52"/>
            <a:ext cx="10632439" cy="785813"/>
          </a:xfrm>
        </p:spPr>
        <p:txBody>
          <a:bodyPr>
            <a:normAutofit/>
          </a:bodyPr>
          <a:lstStyle/>
          <a:p>
            <a:r>
              <a:rPr lang="fi-FI" sz="3200" dirty="0"/>
              <a:t>Sosiaalinen media</a:t>
            </a:r>
            <a:endParaRPr lang="fi-FI" sz="3200" dirty="0">
              <a:solidFill>
                <a:srgbClr val="FF0000"/>
              </a:solidFill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08E07FD-EAE6-EDD9-F28B-44A92733DBA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199" y="1621113"/>
            <a:ext cx="7267575" cy="486541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i-FI" sz="1800" dirty="0">
                <a:effectLst/>
              </a:rPr>
              <a:t>Sosiaalisen median avulla voit tavoittaa suuria yleisöjä etenkin maksullisen markkinoinnin avulla. Pienikin summa maksettuun mainontaan lisää </a:t>
            </a:r>
            <a:r>
              <a:rPr lang="fi-FI" sz="1800" dirty="0"/>
              <a:t>näkyvyyttä. Somen algoritmit suosivat aktiivista sisällöntuotantoa.</a:t>
            </a:r>
          </a:p>
          <a:p>
            <a:pPr rtl="0">
              <a:lnSpc>
                <a:spcPct val="120000"/>
              </a:lnSpc>
            </a:pPr>
            <a:r>
              <a:rPr lang="fi-FI" sz="1800" dirty="0">
                <a:effectLst/>
              </a:rPr>
              <a:t>Hashtag (#) - hashtag toimii hakusanana. Millä sanoilla lähtisit hakemaan verkosta aiheeseen liittyviä julkaisuja? Esim. #jyväsriihi #keskisuomenmaaseutu #maaseuturahoitus</a:t>
            </a:r>
          </a:p>
          <a:p>
            <a:pPr rtl="0">
              <a:lnSpc>
                <a:spcPct val="120000"/>
              </a:lnSpc>
            </a:pPr>
            <a:r>
              <a:rPr lang="fi-FI" sz="1800" dirty="0" err="1">
                <a:effectLst/>
              </a:rPr>
              <a:t>Tägääminen</a:t>
            </a:r>
            <a:r>
              <a:rPr lang="fi-FI" sz="1800" dirty="0">
                <a:effectLst/>
              </a:rPr>
              <a:t> (@) - muiden tilien </a:t>
            </a:r>
            <a:r>
              <a:rPr lang="fi-FI" sz="1800" dirty="0" err="1">
                <a:effectLst/>
              </a:rPr>
              <a:t>tägääminen</a:t>
            </a:r>
            <a:r>
              <a:rPr lang="fi-FI" sz="1800" dirty="0">
                <a:effectLst/>
              </a:rPr>
              <a:t> lisää postauksesi näkyvyyttä. </a:t>
            </a:r>
            <a:r>
              <a:rPr lang="fi-FI" sz="1800" dirty="0" err="1">
                <a:effectLst/>
              </a:rPr>
              <a:t>Tägätty</a:t>
            </a:r>
            <a:r>
              <a:rPr lang="fi-FI" sz="1800" dirty="0">
                <a:effectLst/>
              </a:rPr>
              <a:t> taho (esim. rahoittaja, kunta, kehittämisorganisaatio) voi jakaa postauksesi omalla kanavallaan. Esim. @</a:t>
            </a:r>
            <a:r>
              <a:rPr lang="fi-FI" sz="1800" dirty="0"/>
              <a:t>jyvasriihi</a:t>
            </a:r>
            <a:endParaRPr lang="fi-FI" sz="1800" dirty="0">
              <a:effectLst/>
            </a:endParaRPr>
          </a:p>
          <a:p>
            <a:pPr rtl="0">
              <a:lnSpc>
                <a:spcPct val="120000"/>
              </a:lnSpc>
            </a:pPr>
            <a:r>
              <a:rPr lang="fi-FI" sz="1800" dirty="0"/>
              <a:t>Seuraajakunnan rakentaminen vie aikaa. Mieti ennen </a:t>
            </a:r>
            <a:r>
              <a:rPr lang="fi-FI" sz="1800" dirty="0">
                <a:effectLst/>
              </a:rPr>
              <a:t>oman sometilin perustamista, voisiko hanke viestiä esim.  toteuttajaorganisaation tileiltä.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9C27CDD-EC29-3781-6141-63A6311CA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9066" y="82948"/>
            <a:ext cx="1516822" cy="1516822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6B6BEDC-E020-3EBE-89F9-6D20C173BCDD}"/>
              </a:ext>
            </a:extLst>
          </p:cNvPr>
          <p:cNvSpPr txBox="1"/>
          <p:nvPr/>
        </p:nvSpPr>
        <p:spPr>
          <a:xfrm>
            <a:off x="8250987" y="1622976"/>
            <a:ext cx="3667327" cy="4093428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rtl="0"/>
            <a:r>
              <a:rPr lang="fi-FI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fi-FI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ostausideoita!</a:t>
            </a:r>
            <a:endParaRPr lang="fi-FI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r>
              <a:rPr lang="fi-FI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rtl="0"/>
            <a:r>
              <a:rPr lang="fi-FI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Kerro hankkeen tavoitteista ja toimenpiteistä. </a:t>
            </a:r>
          </a:p>
          <a:p>
            <a:pPr rtl="0"/>
            <a:endParaRPr lang="fi-FI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Esittele hankeporukka. Ihmiset kiinnostavat aina. </a:t>
            </a:r>
          </a:p>
          <a:p>
            <a:endParaRPr lang="fi-FI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r>
              <a:rPr lang="fi-FI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Aktivoi yleisöä: kysy, mitä sisältöä he haluaisivat nähdä tai olivatko mukana jossain tapahtumassa</a:t>
            </a:r>
            <a:r>
              <a:rPr lang="fi-F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fi-FI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r>
              <a:rPr lang="fi-FI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rtl="0"/>
            <a:r>
              <a:rPr lang="fi-FI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Kuvaa videoita esimerkiksi talkoopäivästä tai investoinnin kohteesta. Muista kysyä lupa kuvaamiseen! </a:t>
            </a:r>
          </a:p>
        </p:txBody>
      </p:sp>
    </p:spTree>
    <p:extLst>
      <p:ext uri="{BB962C8B-B14F-4D97-AF65-F5344CB8AC3E}">
        <p14:creationId xmlns:p14="http://schemas.microsoft.com/office/powerpoint/2010/main" val="2124790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C44721-3F7B-EC3F-512F-22F2D16E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Mediaviestintä</a:t>
            </a:r>
            <a:endParaRPr lang="fi-FI" sz="3200" dirty="0">
              <a:solidFill>
                <a:srgbClr val="FF0000"/>
              </a:solidFill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7D6F8C9-1193-995C-E9C9-8110FAF6D1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86791" y="1752773"/>
            <a:ext cx="7025639" cy="4772717"/>
          </a:xfrm>
        </p:spPr>
        <p:txBody>
          <a:bodyPr>
            <a:normAutofit/>
          </a:bodyPr>
          <a:lstStyle/>
          <a:p>
            <a:r>
              <a:rPr lang="fi-FI" sz="1800" dirty="0"/>
              <a:t>Median kautta voit tavoittaa laajan yleisön, kunhan kerrottava asia sisältää jonkin uuden asian (uutisen) ja on kohdeyleisölle merkityksellinen. </a:t>
            </a:r>
          </a:p>
          <a:p>
            <a:r>
              <a:rPr lang="fi-FI" sz="1800" dirty="0"/>
              <a:t>Uutisoida kannattaa hankkeen saavutuksista ja toimenpiteistä, ei hankkeesta sinänsä. Tar­kas­te­le asi­aa yleisön näkökulmasta, älä hank­kee­si näkö­kul­mas­ta.</a:t>
            </a:r>
          </a:p>
          <a:p>
            <a:r>
              <a:rPr lang="fi-FI" sz="1800" dirty="0"/>
              <a:t>Helpointa on kertoa juttuvinkkejä tutuille toimittajille.</a:t>
            </a:r>
          </a:p>
          <a:p>
            <a:r>
              <a:rPr lang="fi-FI" sz="1800" dirty="0"/>
              <a:t>Vastaa aina haastattelupyyntöihin heti!</a:t>
            </a:r>
          </a:p>
          <a:p>
            <a:pPr lvl="1"/>
            <a:r>
              <a:rPr lang="fi-FI" dirty="0"/>
              <a:t>Mainitse haastattelussa myös rahoittaja.</a:t>
            </a:r>
          </a:p>
          <a:p>
            <a:pPr lvl="1"/>
            <a:r>
              <a:rPr lang="fi-FI" dirty="0"/>
              <a:t>Muista, että voit pyytää saada tarkistaa sitaattisi, mutta </a:t>
            </a:r>
            <a:r>
              <a:rPr lang="fi-FI" b="1" dirty="0"/>
              <a:t>et voi muuttaa jutun sisältöä!</a:t>
            </a:r>
          </a:p>
          <a:p>
            <a:r>
              <a:rPr lang="fi-FI" sz="1800" dirty="0"/>
              <a:t>Vinkki! </a:t>
            </a:r>
            <a:r>
              <a:rPr lang="fi-FI" sz="1800" dirty="0">
                <a:effectLst/>
              </a:rPr>
              <a:t>Keskisuomalaisen </a:t>
            </a:r>
            <a:r>
              <a:rPr lang="fi-FI" sz="1800" dirty="0">
                <a:effectLst/>
                <a:hlinkClick r:id="rId2"/>
              </a:rPr>
              <a:t>Meidän juttu </a:t>
            </a:r>
            <a:r>
              <a:rPr lang="fi-FI" sz="1800" dirty="0">
                <a:effectLst/>
              </a:rPr>
              <a:t>-palsta (ksml.fi) on </a:t>
            </a:r>
            <a:r>
              <a:rPr lang="fi-FI" sz="1800" dirty="0"/>
              <a:t>varsinaista tiedotetta </a:t>
            </a:r>
            <a:r>
              <a:rPr lang="fi-FI" sz="1800" dirty="0">
                <a:effectLst/>
              </a:rPr>
              <a:t>helpompi tapa saada pikkujuttuja maakuntalehteen.</a:t>
            </a:r>
            <a:endParaRPr lang="fi-FI" sz="1800" dirty="0"/>
          </a:p>
          <a:p>
            <a:endParaRPr lang="fi-FI" sz="1800" b="1" dirty="0"/>
          </a:p>
        </p:txBody>
      </p:sp>
      <p:pic>
        <p:nvPicPr>
          <p:cNvPr id="6" name="Kuva 5" descr="Piirroskuva, jossa käsi pitelee hehkulamppua joka loistaa valoa. ">
            <a:extLst>
              <a:ext uri="{FF2B5EF4-FFF2-40B4-BE49-F238E27FC236}">
                <a16:creationId xmlns:a16="http://schemas.microsoft.com/office/drawing/2014/main" id="{752C9F9D-C146-7E66-D93A-88DCB3A2B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530" y="704918"/>
            <a:ext cx="5154930" cy="515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18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C44721-3F7B-EC3F-512F-22F2D16E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Mediatiedote </a:t>
            </a:r>
            <a:endParaRPr lang="fi-FI" sz="3200" dirty="0">
              <a:solidFill>
                <a:srgbClr val="FF0000"/>
              </a:solidFill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7D6F8C9-1193-995C-E9C9-8110FAF6D1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86791" y="1752774"/>
            <a:ext cx="7025639" cy="4499436"/>
          </a:xfrm>
        </p:spPr>
        <p:txBody>
          <a:bodyPr>
            <a:normAutofit/>
          </a:bodyPr>
          <a:lstStyle/>
          <a:p>
            <a:r>
              <a:rPr lang="fi-FI" sz="1800" dirty="0"/>
              <a:t>Mediatie­dot­teen tu­lee kä­si­tel­lä uut­ta, ajan­koh­tais­ta ja ylei­ses­ti kiin­nos­ta­vaa asi­aa. </a:t>
            </a:r>
          </a:p>
          <a:p>
            <a:r>
              <a:rPr lang="fi-FI" sz="1800" dirty="0"/>
              <a:t>Kirjoita tiiviisti ja otsikoi napakasti. Tiedotteen hyvä pituus on </a:t>
            </a:r>
            <a:br>
              <a:rPr lang="fi-FI" sz="1800" dirty="0"/>
            </a:br>
            <a:r>
              <a:rPr lang="fi-FI" sz="1800" dirty="0"/>
              <a:t>yksi A4-arkki.</a:t>
            </a:r>
          </a:p>
          <a:p>
            <a:r>
              <a:rPr lang="fi-FI" sz="1800" dirty="0"/>
              <a:t>Mene tiedotteen alussa heti suoraan asiaan: mitä uutta on saatu aikaiseksi tai tapahtunut. Käytä mahdollisimman selkeää ja ytimekästä kieltä.  </a:t>
            </a:r>
          </a:p>
          <a:p>
            <a:r>
              <a:rPr lang="fi-FI" sz="1800" dirty="0">
                <a:effectLst/>
              </a:rPr>
              <a:t>Tiedotteeseen kannattaa pyytää sitaatti aiheeseen liittyvältä henkilöltä, koska ihmisten kommentit kiinnostavat aina lukijaa. </a:t>
            </a:r>
          </a:p>
          <a:p>
            <a:r>
              <a:rPr lang="fi-FI" sz="1800" dirty="0"/>
              <a:t>Laita tiedotteen loppuun lisätietojen antajan yhteystiedot.</a:t>
            </a:r>
            <a:endParaRPr lang="fi-FI" sz="1800" dirty="0">
              <a:effectLst/>
            </a:endParaRPr>
          </a:p>
          <a:p>
            <a:r>
              <a:rPr lang="fi-FI" sz="1800" dirty="0"/>
              <a:t>Kirjoita tiedote suoraan sähköpostiin, älä liitetiedostoon. </a:t>
            </a:r>
          </a:p>
          <a:p>
            <a:r>
              <a:rPr lang="fi-FI" sz="1800" dirty="0">
                <a:effectLst/>
              </a:rPr>
              <a:t>Kuva elävöittää tekstiä ja nostaa sen arvoa lukijan silmissä. Jos mahdollista, medioille tulisi aina tarjota kuvamateriaalia. Kuvatiedoston olis</a:t>
            </a:r>
            <a:r>
              <a:rPr lang="fi-FI" sz="1800" dirty="0"/>
              <a:t>i hyvä olla kooltaan vähintään 1 megatavu. </a:t>
            </a:r>
            <a:endParaRPr lang="fi-FI" sz="1800" dirty="0">
              <a:effectLst/>
            </a:endParaRPr>
          </a:p>
        </p:txBody>
      </p:sp>
      <p:pic>
        <p:nvPicPr>
          <p:cNvPr id="4" name="Kuva 3" descr="Piirroskuva, jossa käsi pitelee hehkulamppua joka loistaa valoa. ">
            <a:extLst>
              <a:ext uri="{FF2B5EF4-FFF2-40B4-BE49-F238E27FC236}">
                <a16:creationId xmlns:a16="http://schemas.microsoft.com/office/drawing/2014/main" id="{4CC9C005-E1F0-C4D9-5FB1-865482BFF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530" y="704918"/>
            <a:ext cx="5154930" cy="515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87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F8FBA0A-D832-7682-FE61-C5999F7C4BE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814060" cy="3661569"/>
          </a:xfrm>
        </p:spPr>
        <p:txBody>
          <a:bodyPr>
            <a:normAutofit fontScale="92500" lnSpcReduction="10000"/>
          </a:bodyPr>
          <a:lstStyle/>
          <a:p>
            <a:r>
              <a:rPr lang="fi-FI" sz="1900" dirty="0"/>
              <a:t>Hankkeen verkkosivulla julkaistavat uutiset ja blogit ovat mediatiedotteita kevyempi tapa nostaa ajankohtaisia asioita esille.</a:t>
            </a:r>
          </a:p>
          <a:p>
            <a:r>
              <a:rPr lang="fi-FI" sz="1900" dirty="0"/>
              <a:t>Hankkeen julkaisualustana voi olla esim. hankkeen kotiorganisaation nettisivut tai hankkeelle perustetut omat verkkosivut tai blogi. </a:t>
            </a:r>
          </a:p>
          <a:p>
            <a:r>
              <a:rPr lang="fi-FI" sz="1900" dirty="0"/>
              <a:t>Maaseutuverkosto.fi-sivuston hankerekisteri toimii hyvin pienten hankkeiden verkkosivuna!</a:t>
            </a:r>
          </a:p>
          <a:p>
            <a:r>
              <a:rPr lang="fi-FI" sz="1900" dirty="0"/>
              <a:t>Blogitekstin voi julkaista myös </a:t>
            </a:r>
            <a:r>
              <a:rPr lang="fi-FI" sz="1900" dirty="0">
                <a:hlinkClick r:id="rId2" action="ppaction://hlinkfile"/>
              </a:rPr>
              <a:t>Maaseutuverkosto.fi</a:t>
            </a:r>
            <a:r>
              <a:rPr lang="fi-FI" sz="1900" dirty="0"/>
              <a:t>-sivustolla!</a:t>
            </a:r>
          </a:p>
          <a:p>
            <a:pPr lvl="1"/>
            <a:r>
              <a:rPr lang="fi-FI" sz="1900" dirty="0"/>
              <a:t>Valitsemalla blogijulkaisun alueeksi Keski-Suomi  blogiteksti nousee näkyville myös </a:t>
            </a:r>
            <a:r>
              <a:rPr lang="fi-FI" sz="1900" dirty="0">
                <a:hlinkClick r:id="rId3"/>
              </a:rPr>
              <a:t>maaseutu.fi/</a:t>
            </a:r>
            <a:r>
              <a:rPr lang="fi-FI" sz="1900" dirty="0" err="1">
                <a:hlinkClick r:id="rId3"/>
              </a:rPr>
              <a:t>keski-suomi</a:t>
            </a:r>
            <a:r>
              <a:rPr lang="fi-FI" sz="1900" dirty="0"/>
              <a:t> -aluesivulle.</a:t>
            </a:r>
          </a:p>
          <a:p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6F23698-DC3C-1EA7-0596-F1917AA43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2261" y="379379"/>
            <a:ext cx="5419928" cy="5419928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1ECF4A40-2A16-22AD-CAF7-43EEEBEA3085}"/>
              </a:ext>
            </a:extLst>
          </p:cNvPr>
          <p:cNvSpPr txBox="1">
            <a:spLocks/>
          </p:cNvSpPr>
          <p:nvPr/>
        </p:nvSpPr>
        <p:spPr>
          <a:xfrm>
            <a:off x="838200" y="782739"/>
            <a:ext cx="8939646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sz="3200" dirty="0"/>
              <a:t>Verkko &amp; blogit </a:t>
            </a:r>
            <a:endParaRPr lang="fi-FI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177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7CB124-2EDF-A3F2-A627-D7A061193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/>
          <a:p>
            <a:r>
              <a:rPr lang="fi-FI" dirty="0"/>
              <a:t>Hyvin suunniteltu on puoliksi tehty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2B97B97-3760-2DAB-76A1-3F516FF5DD88}"/>
              </a:ext>
            </a:extLst>
          </p:cNvPr>
          <p:cNvSpPr txBox="1"/>
          <p:nvPr/>
        </p:nvSpPr>
        <p:spPr>
          <a:xfrm>
            <a:off x="885825" y="1676608"/>
            <a:ext cx="107823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 fontAlgn="base">
              <a:buNone/>
            </a:pP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Tehokas viestintä vaatii aina suunnitelmallisuutta. Laadi hankkeelle viestintäsuunnitelma, jossa määrittelet ainakin seuraavat asiat: </a:t>
            </a:r>
            <a:endParaRPr lang="fi-FI" sz="2400" b="0" i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Tekstin paikkamerkki 2" descr="Lista viestintäsuunnitelman sisällöstä: viestinnän tavoitteet, ydinviestit, kohderyhmät, viestintäkanava, aikataulu,  budjetti, vastuut ja viestinnän seuranta tai mittaaminen.">
            <a:extLst>
              <a:ext uri="{FF2B5EF4-FFF2-40B4-BE49-F238E27FC236}">
                <a16:creationId xmlns:a16="http://schemas.microsoft.com/office/drawing/2014/main" id="{3F3AF970-509C-0A75-8963-B1F267E264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84411"/>
              </p:ext>
            </p:extLst>
          </p:nvPr>
        </p:nvGraphicFramePr>
        <p:xfrm>
          <a:off x="885825" y="2540786"/>
          <a:ext cx="5020500" cy="346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Kuva 9" descr="Kuva, joka sisältää kohteen kello, Seinäkello, muotoilu&#10;&#10;Kuvaus luotu automaattisesti">
            <a:extLst>
              <a:ext uri="{FF2B5EF4-FFF2-40B4-BE49-F238E27FC236}">
                <a16:creationId xmlns:a16="http://schemas.microsoft.com/office/drawing/2014/main" id="{FE60DEBA-2C62-F77E-D72D-0608DC2961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5396" y="2045940"/>
            <a:ext cx="4442729" cy="444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33064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3">
            <a:extLst>
              <a:ext uri="{FF2B5EF4-FFF2-40B4-BE49-F238E27FC236}">
                <a16:creationId xmlns:a16="http://schemas.microsoft.com/office/drawing/2014/main" id="{B85F1C42-D0A8-5EB8-B056-79DACB9043E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199" y="998988"/>
            <a:ext cx="10935789" cy="7858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Vaikuttavuus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fi-FI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0054F5B-1BE9-F1F9-CDEC-56024E7B876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1679713"/>
            <a:ext cx="10101942" cy="45223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1800" dirty="0"/>
              <a:t>Maaseuturahoituksen hankkeissa saadaan paljon hyvää aikaan. Hankkeiden vaikutuksista ja tuloksista on hyvä viestiä laajemmin kuin pelkissä raporteissa, jotta vaikutukset näkyvät muillekin kuin rahoittajille.</a:t>
            </a:r>
          </a:p>
          <a:p>
            <a:pPr marL="0" indent="0">
              <a:buNone/>
            </a:pPr>
            <a:r>
              <a:rPr lang="fi-FI" sz="1800" dirty="0"/>
              <a:t>Vaikuttavuus viittaa muutokseen. Se tarkoittaa hankkeen myönteisiä vaikutuksia </a:t>
            </a:r>
            <a:r>
              <a:rPr lang="fi-FI" sz="1800" b="0" i="0" dirty="0">
                <a:solidFill>
                  <a:srgbClr val="1A1F16"/>
                </a:solidFill>
                <a:effectLst/>
              </a:rPr>
              <a:t>ihmisiin, yhteisöön ja ehkä jopa laajemmin yhteiskuntaan. </a:t>
            </a:r>
          </a:p>
          <a:p>
            <a:pPr marL="0" indent="0">
              <a:buNone/>
            </a:pPr>
            <a:r>
              <a:rPr lang="fi-FI" sz="1800" dirty="0">
                <a:solidFill>
                  <a:srgbClr val="1A1F16"/>
                </a:solidFill>
              </a:rPr>
              <a:t>Vaikuttavuudesta kannattaa kertoa koko hankkeen ajan. </a:t>
            </a:r>
          </a:p>
          <a:p>
            <a:pPr marL="0" indent="0">
              <a:buNone/>
            </a:pPr>
            <a:endParaRPr lang="fi-FI" sz="1800" b="0" i="0" dirty="0">
              <a:solidFill>
                <a:srgbClr val="1A1F16"/>
              </a:solidFill>
              <a:effectLst/>
            </a:endParaRPr>
          </a:p>
          <a:p>
            <a:pPr marL="0" indent="0" algn="l">
              <a:buNone/>
            </a:pPr>
            <a:r>
              <a:rPr lang="fi-FI" sz="1800" b="1" i="0" dirty="0">
                <a:solidFill>
                  <a:srgbClr val="1A1F16"/>
                </a:solidFill>
                <a:effectLst/>
              </a:rPr>
              <a:t>Vinkkejä vaikuttavuudesta viestimiseen: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1A1F16"/>
                </a:solidFill>
                <a:effectLst/>
              </a:rPr>
              <a:t>Kerro, mitä haluatte saada aikaan ja muuttaa. Perustele, miksi teette tärkeää työtä.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1A1F16"/>
                </a:solidFill>
              </a:rPr>
              <a:t>Pohdi ennakkoon, miten muutosta voidaan seurata ja mitata -&gt; vaikuttavuuden mittaristo! </a:t>
            </a:r>
            <a:endParaRPr lang="fi-FI" sz="1800" b="0" i="0" dirty="0">
              <a:solidFill>
                <a:srgbClr val="1A1F16"/>
              </a:solidFill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1A1F16"/>
                </a:solidFill>
                <a:effectLst/>
              </a:rPr>
              <a:t>Osoita muutos, jonka teette/olette tehneet.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effectLst/>
              </a:rPr>
              <a:t>Tarinallista viestisi: kerro ihmisten </a:t>
            </a:r>
            <a:r>
              <a:rPr lang="fi-FI" sz="1800" dirty="0"/>
              <a:t>kokemusten tai jonkin konkreettisen kehityksen kautta hankkeen </a:t>
            </a:r>
            <a:r>
              <a:rPr lang="fi-FI" sz="1800" b="0" i="0" dirty="0">
                <a:effectLst/>
              </a:rPr>
              <a:t>vaikutuksista. Vaikuttavuus ei ole vain numeroita: muista tunteet!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1A1F16"/>
                </a:solidFill>
                <a:effectLst/>
              </a:rPr>
              <a:t>Lisää vinkkejä: </a:t>
            </a:r>
            <a:r>
              <a:rPr lang="fi-FI" sz="1800" b="0" i="0" u="sng" dirty="0">
                <a:solidFill>
                  <a:srgbClr val="1A1F16"/>
                </a:solidFill>
                <a:effectLst/>
                <a:hlinkClick r:id="rId3"/>
              </a:rPr>
              <a:t>Vaikuttavuus tehtäväkirja (pdf)</a:t>
            </a:r>
            <a:endParaRPr lang="fi-FI" sz="1800" b="0" i="0" dirty="0">
              <a:solidFill>
                <a:srgbClr val="1A1F16"/>
              </a:solidFill>
              <a:effectLst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0D400D3-B2DA-FAAA-176D-1D0A81FE6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0700" y="3687417"/>
            <a:ext cx="2441300" cy="24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24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3167D0D1-17D1-A68F-3040-4F10C09EAC6F}"/>
              </a:ext>
            </a:extLst>
          </p:cNvPr>
          <p:cNvSpPr txBox="1"/>
          <p:nvPr/>
        </p:nvSpPr>
        <p:spPr>
          <a:xfrm>
            <a:off x="838200" y="1995054"/>
            <a:ext cx="10297391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Leader JyväsRiihi </a:t>
            </a:r>
            <a:b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b="1" i="0" dirty="0">
                <a:solidFill>
                  <a:srgbClr val="1A1F16"/>
                </a:solidFill>
                <a:effectLst/>
                <a:latin typeface="Poppins 400"/>
              </a:rPr>
              <a:t>Toiminnanjohtaja </a:t>
            </a:r>
            <a:r>
              <a:rPr lang="fi-FI" b="1" dirty="0">
                <a:solidFill>
                  <a:srgbClr val="1A1F16"/>
                </a:solidFill>
                <a:latin typeface="Poppins 400"/>
              </a:rPr>
              <a:t>Leena Karjalainen </a:t>
            </a:r>
            <a:br>
              <a:rPr lang="fi-FI" dirty="0"/>
            </a:br>
            <a:r>
              <a:rPr lang="fi-FI" b="0" i="0" dirty="0">
                <a:solidFill>
                  <a:srgbClr val="1A1F16"/>
                </a:solidFill>
                <a:effectLst/>
                <a:latin typeface="Poppins 400"/>
              </a:rPr>
              <a:t>p. 044 959 8500 </a:t>
            </a:r>
          </a:p>
          <a:p>
            <a:r>
              <a:rPr lang="fi-FI" b="0" i="0" dirty="0">
                <a:solidFill>
                  <a:srgbClr val="1A1F16"/>
                </a:solidFill>
                <a:effectLst/>
                <a:latin typeface="Poppins 400"/>
                <a:hlinkClick r:id="rId3"/>
              </a:rPr>
              <a:t>leena.karjalainen@jyvasriihi.fi</a:t>
            </a:r>
            <a:endParaRPr lang="fi-FI" b="0" i="0" dirty="0">
              <a:solidFill>
                <a:srgbClr val="1A1F16"/>
              </a:solidFill>
              <a:effectLst/>
              <a:latin typeface="Poppins 400"/>
            </a:endParaRPr>
          </a:p>
          <a:p>
            <a:endParaRPr lang="fi-FI" dirty="0">
              <a:solidFill>
                <a:srgbClr val="1A1F16"/>
              </a:solidFill>
              <a:latin typeface="Poppins 40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b="1" dirty="0">
                <a:solidFill>
                  <a:srgbClr val="1A1F16"/>
                </a:solidFill>
                <a:latin typeface="Poppins 400"/>
              </a:rPr>
              <a:t>Hankeasiantuntija Eeva </a:t>
            </a:r>
            <a:r>
              <a:rPr lang="fi-FI" b="1" dirty="0" err="1">
                <a:solidFill>
                  <a:srgbClr val="1A1F16"/>
                </a:solidFill>
                <a:latin typeface="Poppins 400"/>
              </a:rPr>
              <a:t>Arpala</a:t>
            </a:r>
            <a:r>
              <a:rPr lang="fi-FI" b="1" dirty="0">
                <a:solidFill>
                  <a:srgbClr val="1A1F16"/>
                </a:solidFill>
                <a:latin typeface="Poppins 400"/>
              </a:rPr>
              <a:t> </a:t>
            </a:r>
            <a:br>
              <a:rPr lang="fi-FI" dirty="0"/>
            </a:br>
            <a:r>
              <a:rPr lang="fi-FI" b="0" i="0" dirty="0">
                <a:solidFill>
                  <a:srgbClr val="1A1F16"/>
                </a:solidFill>
                <a:effectLst/>
                <a:latin typeface="Poppins 400"/>
              </a:rPr>
              <a:t>p. 044 988 2154 </a:t>
            </a:r>
          </a:p>
          <a:p>
            <a:r>
              <a:rPr lang="fi-FI" dirty="0">
                <a:solidFill>
                  <a:srgbClr val="1A1F16"/>
                </a:solidFill>
                <a:latin typeface="Poppins 400"/>
                <a:hlinkClick r:id="rId4"/>
              </a:rPr>
              <a:t>eev</a:t>
            </a:r>
            <a:r>
              <a:rPr lang="fi-FI" dirty="0">
                <a:solidFill>
                  <a:srgbClr val="1A1F16"/>
                </a:solidFill>
                <a:latin typeface="Poppins 40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.arpala</a:t>
            </a:r>
            <a:r>
              <a:rPr lang="fi-FI" b="0" i="0" dirty="0">
                <a:solidFill>
                  <a:srgbClr val="1A1F16"/>
                </a:solidFill>
                <a:effectLst/>
                <a:latin typeface="Poppins 40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@jyvasriihi.fi</a:t>
            </a:r>
            <a:r>
              <a:rPr lang="fi-FI" b="0" i="0" dirty="0">
                <a:solidFill>
                  <a:srgbClr val="1A1F16"/>
                </a:solidFill>
                <a:effectLst/>
                <a:latin typeface="Poppins 400"/>
              </a:rPr>
              <a:t> </a:t>
            </a:r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Kuva 6" descr="Kuva, joka sisältää kohteen animaatio, Grafiikka, kuvitus, ympyrä&#10;&#10;Kuvaus luotu automaattisesti">
            <a:extLst>
              <a:ext uri="{FF2B5EF4-FFF2-40B4-BE49-F238E27FC236}">
                <a16:creationId xmlns:a16="http://schemas.microsoft.com/office/drawing/2014/main" id="{DDB39F13-A0E7-6D5A-A568-3DFF77CCA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6860" y="2966831"/>
            <a:ext cx="2876942" cy="287694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597A001-FCDE-DCC8-0516-483942760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/>
          <a:p>
            <a:r>
              <a:rPr lang="fi-FI" dirty="0"/>
              <a:t>Ota yhteyttä!</a:t>
            </a: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78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3">
            <a:extLst>
              <a:ext uri="{FF2B5EF4-FFF2-40B4-BE49-F238E27FC236}">
                <a16:creationId xmlns:a16="http://schemas.microsoft.com/office/drawing/2014/main" id="{946B4EEA-A562-E92D-F9C3-CD254DD6F10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1000" y="606082"/>
            <a:ext cx="10935789" cy="7858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Sisältö</a:t>
            </a:r>
            <a:b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0054F5B-1BE9-F1F9-CDEC-56024E7B876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1568552"/>
            <a:ext cx="10101942" cy="3848274"/>
          </a:xfrm>
        </p:spPr>
        <p:txBody>
          <a:bodyPr>
            <a:normAutofit lnSpcReduction="10000"/>
          </a:bodyPr>
          <a:lstStyle/>
          <a:p>
            <a:endParaRPr lang="fi-FI" dirty="0"/>
          </a:p>
          <a:p>
            <a:pPr lvl="1"/>
            <a:r>
              <a:rPr lang="fi-FI" dirty="0"/>
              <a:t>Tuensaajan viestintävelvollisuudet</a:t>
            </a:r>
          </a:p>
          <a:p>
            <a:pPr lvl="1"/>
            <a:r>
              <a:rPr lang="fi-FI" dirty="0"/>
              <a:t>Saavutettavuus</a:t>
            </a:r>
            <a:endParaRPr lang="fi-FI" sz="1800" dirty="0">
              <a:solidFill>
                <a:srgbClr val="FF0000"/>
              </a:solidFill>
            </a:endParaRPr>
          </a:p>
          <a:p>
            <a:pPr lvl="1"/>
            <a:r>
              <a:rPr lang="fi-FI" dirty="0"/>
              <a:t>Maaseutuverkosto.fi: hankerekisteri ja tapahtumakalenteri </a:t>
            </a:r>
          </a:p>
          <a:p>
            <a:pPr lvl="1"/>
            <a:r>
              <a:rPr lang="fi-FI" dirty="0"/>
              <a:t>Viisi syytä satsata viestintään </a:t>
            </a:r>
          </a:p>
          <a:p>
            <a:pPr lvl="1"/>
            <a:r>
              <a:rPr lang="fi-FI" dirty="0"/>
              <a:t>Hankeviestinnän kohderyhmät ja viestintäkanavat </a:t>
            </a:r>
          </a:p>
          <a:p>
            <a:pPr lvl="2"/>
            <a:r>
              <a:rPr lang="fi-FI" sz="1700" dirty="0"/>
              <a:t>Sidosryhmäviestintä</a:t>
            </a:r>
          </a:p>
          <a:p>
            <a:pPr lvl="2"/>
            <a:r>
              <a:rPr lang="fi-FI" sz="1700" dirty="0"/>
              <a:t>Sosiaalinen media</a:t>
            </a:r>
          </a:p>
          <a:p>
            <a:pPr lvl="2"/>
            <a:r>
              <a:rPr lang="fi-FI" sz="1700" dirty="0"/>
              <a:t>Mediaviestintä, mediatiedote</a:t>
            </a:r>
          </a:p>
          <a:p>
            <a:pPr lvl="2"/>
            <a:r>
              <a:rPr lang="fi-FI" sz="1700" dirty="0"/>
              <a:t>Verkko ja blogit</a:t>
            </a:r>
          </a:p>
          <a:p>
            <a:pPr lvl="1"/>
            <a:r>
              <a:rPr lang="fi-FI" dirty="0"/>
              <a:t>Hyvin suunniteltu on puoliksi tehty: viestintäsuunnitelma</a:t>
            </a:r>
          </a:p>
          <a:p>
            <a:pPr lvl="1"/>
            <a:r>
              <a:rPr lang="fi-FI" dirty="0"/>
              <a:t>Vaikuttavuus</a:t>
            </a:r>
          </a:p>
          <a:p>
            <a:pPr lvl="1"/>
            <a:r>
              <a:rPr lang="fi-FI" dirty="0"/>
              <a:t>Yhteystiedot</a:t>
            </a:r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CBE370F-13E9-EB8F-3E93-E4ED8FA6C837}"/>
              </a:ext>
            </a:extLst>
          </p:cNvPr>
          <p:cNvSpPr txBox="1"/>
          <p:nvPr/>
        </p:nvSpPr>
        <p:spPr>
          <a:xfrm>
            <a:off x="381000" y="5563344"/>
            <a:ext cx="9015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Nämä viestintäohjeet on laadittu Keski-Suomen Leader-ryhmien ja ELY-keskuksen yhteistyönä</a:t>
            </a:r>
            <a:r>
              <a:rPr lang="fi-FI" sz="1200" dirty="0"/>
              <a:t>.</a:t>
            </a:r>
          </a:p>
        </p:txBody>
      </p:sp>
      <p:pic>
        <p:nvPicPr>
          <p:cNvPr id="6" name="Kuva 5" descr="Kuva, joka sisältää kohteen kuvakaappaus, animaatio, muotoilu, kuvitus&#10;&#10;Kuvaus luotu automaattisesti">
            <a:extLst>
              <a:ext uri="{FF2B5EF4-FFF2-40B4-BE49-F238E27FC236}">
                <a16:creationId xmlns:a16="http://schemas.microsoft.com/office/drawing/2014/main" id="{88F4FF85-0398-E913-BD96-BC7A00480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614" y="827316"/>
            <a:ext cx="5300607" cy="530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93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3">
            <a:extLst>
              <a:ext uri="{FF2B5EF4-FFF2-40B4-BE49-F238E27FC236}">
                <a16:creationId xmlns:a16="http://schemas.microsoft.com/office/drawing/2014/main" id="{B85F1C42-D0A8-5EB8-B056-79DACB9043E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1000" y="179362"/>
            <a:ext cx="10935789" cy="7858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Tuensaajan viestintävelvollisuudet</a:t>
            </a:r>
            <a:b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Kuva 6" descr="Maaseuturahaston vaatima logo, joka koostuu EU:n tähtilipun kuvasta ja sanoista Euroopan unionin osarahoittama.">
            <a:extLst>
              <a:ext uri="{FF2B5EF4-FFF2-40B4-BE49-F238E27FC236}">
                <a16:creationId xmlns:a16="http://schemas.microsoft.com/office/drawing/2014/main" id="{BD32131B-66F4-9703-E761-5D5ABF71B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5" y="1845836"/>
            <a:ext cx="2076450" cy="435838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0054F5B-1BE9-F1F9-CDEC-56024E7B876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1001" y="755445"/>
            <a:ext cx="9525634" cy="426801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1800" dirty="0"/>
              <a:t>Maaseuturahaston rahoittaman hankkeen kaikissa viestintämateriaaleissa on käytettävä </a:t>
            </a:r>
            <a:r>
              <a:rPr lang="fi-FI" sz="1800" b="1" dirty="0">
                <a:hlinkClick r:id="rId3"/>
              </a:rPr>
              <a:t>EU:n lippulogoa </a:t>
            </a:r>
            <a:r>
              <a:rPr lang="fi-FI" sz="1800" dirty="0"/>
              <a:t>tekstillä ”Euroopan unionin osarahoittama”</a:t>
            </a:r>
            <a:r>
              <a:rPr lang="fi-FI" sz="1800" b="1" dirty="0"/>
              <a:t> </a:t>
            </a:r>
            <a:r>
              <a:rPr lang="fi-FI" sz="1800" dirty="0"/>
              <a:t>samanarvoisena muiden logojen kanssa. </a:t>
            </a:r>
          </a:p>
          <a:p>
            <a:pPr lvl="1"/>
            <a:r>
              <a:rPr lang="fi-FI" sz="1700" dirty="0">
                <a:latin typeface="Tahoma"/>
                <a:ea typeface="Tahoma"/>
                <a:cs typeface="Tahoma"/>
              </a:rPr>
              <a:t>Jos hanketta rahoittaa </a:t>
            </a:r>
            <a:r>
              <a:rPr lang="fi-FI" sz="1700" dirty="0" err="1">
                <a:latin typeface="Tahoma"/>
                <a:ea typeface="Tahoma"/>
                <a:cs typeface="Tahoma"/>
              </a:rPr>
              <a:t>Leader</a:t>
            </a:r>
            <a:r>
              <a:rPr lang="fi-FI" sz="1700" dirty="0">
                <a:latin typeface="Tahoma"/>
                <a:ea typeface="Tahoma"/>
                <a:cs typeface="Tahoma"/>
              </a:rPr>
              <a:t>-ryhmä, suositellaan myös </a:t>
            </a:r>
            <a:r>
              <a:rPr lang="fi-FI" sz="1700" dirty="0">
                <a:latin typeface="Tahoma"/>
                <a:ea typeface="Tahoma"/>
                <a:cs typeface="Tahoma"/>
                <a:hlinkClick r:id="rId4"/>
              </a:rPr>
              <a:t>Leader-logon</a:t>
            </a:r>
            <a:r>
              <a:rPr lang="fi-FI" sz="1700" dirty="0">
                <a:latin typeface="Tahoma"/>
                <a:ea typeface="Tahoma"/>
                <a:cs typeface="Tahoma"/>
              </a:rPr>
              <a:t> käyttöä.  </a:t>
            </a:r>
          </a:p>
          <a:p>
            <a:pPr lvl="1"/>
            <a:r>
              <a:rPr lang="fi-FI" sz="1700" dirty="0"/>
              <a:t>Jos rahoitus on tullut ELY-keskuksesta, hanke voi käyttää myös ELY-keskuksen logoa. </a:t>
            </a:r>
          </a:p>
          <a:p>
            <a:r>
              <a:rPr lang="fi-FI" sz="1800" dirty="0">
                <a:effectLst/>
                <a:latin typeface="Tahoma"/>
                <a:ea typeface="Tahoma"/>
                <a:cs typeface="Tahoma"/>
              </a:rPr>
              <a:t>Yl</a:t>
            </a:r>
            <a:r>
              <a:rPr lang="fi-FI" sz="1800" dirty="0">
                <a:latin typeface="Tahoma"/>
                <a:ea typeface="Tahoma"/>
                <a:cs typeface="Tahoma"/>
              </a:rPr>
              <a:t>i 10 000 euroa julkista tukea saaneiden hankkeiden on kerrottava EU-rahoituksesta </a:t>
            </a:r>
            <a:r>
              <a:rPr lang="fi-FI" sz="1800" b="1" dirty="0">
                <a:latin typeface="Tahoma"/>
                <a:ea typeface="Tahoma"/>
                <a:cs typeface="Tahoma"/>
              </a:rPr>
              <a:t>julisteessa</a:t>
            </a:r>
            <a:r>
              <a:rPr lang="fi-FI" sz="1800" dirty="0">
                <a:latin typeface="Tahoma"/>
                <a:ea typeface="Tahoma"/>
                <a:cs typeface="Tahoma"/>
              </a:rPr>
              <a:t>, jonka voi sijoittaa esimerkiksi hankevetäjän työpisteen yhteyteen. Saat tulostettavan julisteen </a:t>
            </a:r>
            <a:r>
              <a:rPr lang="fi-FI" sz="1800" dirty="0" err="1">
                <a:latin typeface="Tahoma"/>
                <a:ea typeface="Tahoma"/>
                <a:cs typeface="Tahoma"/>
              </a:rPr>
              <a:t>Leader</a:t>
            </a:r>
            <a:r>
              <a:rPr lang="fi-FI" sz="1800" dirty="0">
                <a:latin typeface="Tahoma"/>
                <a:ea typeface="Tahoma"/>
                <a:cs typeface="Tahoma"/>
              </a:rPr>
              <a:t>-ryhmästä.</a:t>
            </a:r>
            <a:endParaRPr lang="fi-FI" sz="1800" dirty="0"/>
          </a:p>
          <a:p>
            <a:pPr>
              <a:lnSpc>
                <a:spcPct val="100000"/>
              </a:lnSpc>
            </a:pPr>
            <a:r>
              <a:rPr lang="fi-FI" sz="1800" dirty="0"/>
              <a:t>Yli 50 000 euroa julkista tukea saaneissa investoinneissa tai infrastruktuuri- tai rakennushankkeissa tuensaajan on kiinnitettävä paikalle </a:t>
            </a:r>
            <a:r>
              <a:rPr lang="fi-FI" sz="1800" b="1" dirty="0"/>
              <a:t>tiedotuskyltti</a:t>
            </a:r>
            <a:r>
              <a:rPr lang="fi-FI" sz="1800" dirty="0"/>
              <a:t>. Kyltti tilataan Leader-ryhmästä tai ELY-keskuksesta. </a:t>
            </a:r>
          </a:p>
          <a:p>
            <a:pPr>
              <a:lnSpc>
                <a:spcPct val="100000"/>
              </a:lnSpc>
            </a:pPr>
            <a:r>
              <a:rPr lang="fi-FI" sz="1800" dirty="0">
                <a:latin typeface="Tahoma"/>
                <a:ea typeface="Tahoma"/>
                <a:cs typeface="Tahoma"/>
              </a:rPr>
              <a:t>Jos tuensaajalla on virallinen verkkosivusto ja/tai sosiaalisen median tili, niissä on esitettävä hankkeesta lyhyt, tuen määrään suhteutettu kuvaus, josta käy ilmi hankkeen tavoitteet, tulokset ja EU:n rahoitus osuus. Viestintävelvollisuuksista kerrotaan tarkemmin hankkeen rahoituspäätöksessä ja </a:t>
            </a:r>
            <a:r>
              <a:rPr lang="fi-FI" sz="1800" dirty="0">
                <a:latin typeface="Tahoma"/>
                <a:ea typeface="Tahoma"/>
                <a:cs typeface="Tahoma"/>
                <a:hlinkClick r:id="rId5"/>
              </a:rPr>
              <a:t>maaseutu.fi</a:t>
            </a:r>
            <a:r>
              <a:rPr lang="fi-FI" sz="1800" dirty="0">
                <a:latin typeface="Tahoma"/>
                <a:ea typeface="Tahoma"/>
                <a:cs typeface="Tahoma"/>
              </a:rPr>
              <a:t>-sivuston viestintäohjeissa.</a:t>
            </a:r>
          </a:p>
          <a:p>
            <a:pPr>
              <a:lnSpc>
                <a:spcPct val="100000"/>
              </a:lnSpc>
            </a:pPr>
            <a:r>
              <a:rPr lang="fi-FI" sz="1800" dirty="0">
                <a:latin typeface="Tahoma"/>
                <a:ea typeface="Tahoma"/>
                <a:cs typeface="Tahoma"/>
              </a:rPr>
              <a:t> Viestintävelvollisuuksien noudattamatta jättämisestä voi seurata sanktio. </a:t>
            </a:r>
            <a:endParaRPr lang="fi-FI"/>
          </a:p>
          <a:p>
            <a:pPr>
              <a:lnSpc>
                <a:spcPct val="100000"/>
              </a:lnSpc>
            </a:pPr>
            <a:r>
              <a:rPr lang="fi-FI" sz="1800" dirty="0"/>
              <a:t>Valmiit materiaalit ja pohjat löytyvät </a:t>
            </a:r>
            <a:r>
              <a:rPr lang="fi-FI" sz="1800" dirty="0">
                <a:hlinkClick r:id="rId6"/>
              </a:rPr>
              <a:t>maaseutuverkoston materiaalipankista </a:t>
            </a:r>
            <a:r>
              <a:rPr lang="fi-FI" sz="1800" dirty="0"/>
              <a:t>(maaseutuverkosto.fi)</a:t>
            </a:r>
          </a:p>
        </p:txBody>
      </p:sp>
      <p:pic>
        <p:nvPicPr>
          <p:cNvPr id="4" name="Kuva 3" descr="Kuva, joka sisältää kohteen teksti, lippu, Fontti, logo&#10;&#10;Kuvaus luotu automaattisesti">
            <a:extLst>
              <a:ext uri="{FF2B5EF4-FFF2-40B4-BE49-F238E27FC236}">
                <a16:creationId xmlns:a16="http://schemas.microsoft.com/office/drawing/2014/main" id="{5619AF25-5CD5-9EF9-0A4E-43889E6731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8720" y="2735615"/>
            <a:ext cx="1308181" cy="61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31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4F70675E-5C60-DF15-90A6-B19C9430E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0654" y="3893258"/>
            <a:ext cx="2244257" cy="2244257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33A037C8-3F33-8C38-E5C8-5E7BA21FC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Saavutettavuus</a:t>
            </a:r>
            <a:endParaRPr lang="fi-FI" dirty="0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0B6E0032-419F-9726-74FF-40407251619B}"/>
              </a:ext>
            </a:extLst>
          </p:cNvPr>
          <p:cNvSpPr txBox="1">
            <a:spLocks/>
          </p:cNvSpPr>
          <p:nvPr/>
        </p:nvSpPr>
        <p:spPr>
          <a:xfrm>
            <a:off x="660494" y="1494025"/>
            <a:ext cx="7040786" cy="452422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lnSpc>
                <a:spcPct val="120000"/>
              </a:lnSpc>
              <a:spcAft>
                <a:spcPts val="0"/>
              </a:spcAft>
            </a:pPr>
            <a:r>
              <a:rPr lang="fi-FI" sz="1600" dirty="0"/>
              <a:t>Saavutettavuus on esteettömyyttä digitaalisessa ympäristössä.</a:t>
            </a:r>
          </a:p>
          <a:p>
            <a:pPr marL="342900" indent="-342900" fontAlgn="auto">
              <a:lnSpc>
                <a:spcPct val="120000"/>
              </a:lnSpc>
              <a:spcAft>
                <a:spcPts val="0"/>
              </a:spcAft>
            </a:pPr>
            <a:r>
              <a:rPr lang="fi-FI" sz="1600" dirty="0">
                <a:solidFill>
                  <a:srgbClr val="000000"/>
                </a:solidFill>
              </a:rPr>
              <a:t>Tavoitteena on, että kaikki ihmiset riippumatta henkilön ominaisuuksista tai toimintarajoitteista voivat ymmärtää ja käyttää digipalveluita ja tuottamaamme materiaalia. </a:t>
            </a:r>
          </a:p>
          <a:p>
            <a:pPr marL="342900" indent="-342900" fontAlgn="auto">
              <a:lnSpc>
                <a:spcPct val="120000"/>
              </a:lnSpc>
              <a:spcAft>
                <a:spcPts val="0"/>
              </a:spcAft>
            </a:pPr>
            <a:r>
              <a:rPr lang="fi-FI" sz="1600" dirty="0"/>
              <a:t>Saavutettavuudessa huomioidaan</a:t>
            </a:r>
          </a:p>
          <a:p>
            <a:pPr marL="800100" lvl="1" indent="-342900" fontAlgn="auto">
              <a:lnSpc>
                <a:spcPct val="120000"/>
              </a:lnSpc>
              <a:spcAft>
                <a:spcPts val="0"/>
              </a:spcAft>
            </a:pPr>
            <a:r>
              <a:rPr lang="fi-FI" sz="1600" b="1" dirty="0"/>
              <a:t>tekninen saavutettavuus</a:t>
            </a:r>
          </a:p>
          <a:p>
            <a:pPr marL="800100" lvl="1" indent="-342900" fontAlgn="auto">
              <a:lnSpc>
                <a:spcPct val="120000"/>
              </a:lnSpc>
              <a:spcAft>
                <a:spcPts val="0"/>
              </a:spcAft>
            </a:pPr>
            <a:r>
              <a:rPr lang="fi-FI" sz="1600" b="1" dirty="0"/>
              <a:t>helppokäyttöisyys ja </a:t>
            </a:r>
          </a:p>
          <a:p>
            <a:pPr marL="800100" lvl="1" indent="-342900" fontAlgn="auto">
              <a:lnSpc>
                <a:spcPct val="120000"/>
              </a:lnSpc>
              <a:spcAft>
                <a:spcPts val="0"/>
              </a:spcAft>
            </a:pPr>
            <a:r>
              <a:rPr lang="fi-FI" sz="1600" b="1" dirty="0"/>
              <a:t>sisältöjen selkeys ja ymmärrettävyys.</a:t>
            </a:r>
          </a:p>
          <a:p>
            <a:pPr marL="342900" indent="-342900" fontAlgn="auto">
              <a:lnSpc>
                <a:spcPct val="120000"/>
              </a:lnSpc>
              <a:spcAft>
                <a:spcPts val="0"/>
              </a:spcAft>
            </a:pPr>
            <a:r>
              <a:rPr lang="fi-FI" sz="1600" dirty="0"/>
              <a:t>Taustalla mm. laki digitaalisten palvelujen tarjoamisesta (306/2019)</a:t>
            </a:r>
          </a:p>
          <a:p>
            <a:pPr marL="742950" lvl="1" indent="-285750" fontAlgn="auto">
              <a:lnSpc>
                <a:spcPct val="120000"/>
              </a:lnSpc>
              <a:spcAft>
                <a:spcPts val="0"/>
              </a:spcAft>
            </a:pPr>
            <a:r>
              <a:rPr lang="fi-FI" sz="1600" dirty="0"/>
              <a:t>Saavutettavuusvaatimukset koskee julkista sektoria sekä yhdistyksiä ja säätiöitä, joiden rahoituksesta suurin osa tulee julkiselta sektorilta ja näin myös hankkeiden viestintää.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fi-FI" sz="1600" b="1" dirty="0"/>
              <a:t>LINKKEJÄ</a:t>
            </a:r>
          </a:p>
          <a:p>
            <a:pPr marL="742950" lvl="1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i-FI" sz="1600" dirty="0">
                <a:hlinkClick r:id="rId3"/>
              </a:rPr>
              <a:t>www.saavutettavasti.fi</a:t>
            </a:r>
            <a:r>
              <a:rPr lang="fi-FI" sz="1600" dirty="0"/>
              <a:t>​​ </a:t>
            </a:r>
          </a:p>
          <a:p>
            <a:pPr marL="742950" lvl="1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i-FI" sz="1600" dirty="0">
                <a:hlinkClick r:id="rId4"/>
              </a:rPr>
              <a:t>www.saavutettavuusvaatimukset.fi</a:t>
            </a:r>
            <a:endParaRPr lang="fi-FI" sz="1600" dirty="0"/>
          </a:p>
          <a:p>
            <a:pPr marL="742950" lvl="1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i-FI" sz="1600" dirty="0"/>
              <a:t>WCAG 2.1 </a:t>
            </a:r>
            <a:r>
              <a:rPr lang="fi-FI" sz="1600" dirty="0">
                <a:hlinkClick r:id="rId5"/>
              </a:rPr>
              <a:t>A- ja AA-tason vaatimukset</a:t>
            </a:r>
            <a:r>
              <a:rPr lang="fi-FI" sz="1600" dirty="0"/>
              <a:t> (saavutettavuusvaatimukset.fi)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3F9427C1-FC14-15CC-F112-2A9F18A87E21}"/>
              </a:ext>
            </a:extLst>
          </p:cNvPr>
          <p:cNvSpPr txBox="1">
            <a:spLocks/>
          </p:cNvSpPr>
          <p:nvPr/>
        </p:nvSpPr>
        <p:spPr>
          <a:xfrm>
            <a:off x="8388833" y="851037"/>
            <a:ext cx="3438525" cy="454586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i-FI" sz="1800" b="1" dirty="0"/>
              <a:t>Kuka hyötyy saavutettavuudesta? </a:t>
            </a:r>
          </a:p>
          <a:p>
            <a:pPr marL="285750" indent="-285750" fontAlgn="auto">
              <a:spcAft>
                <a:spcPts val="0"/>
              </a:spcAft>
            </a:pPr>
            <a:r>
              <a:rPr lang="fi-FI" sz="1400" dirty="0"/>
              <a:t>Ihmiset, joilla on jokin vamma, toimintarajoite tai korkean iän aiheuttamia haasteita.</a:t>
            </a:r>
          </a:p>
          <a:p>
            <a:pPr marL="285750" indent="-285750" fontAlgn="auto">
              <a:spcAft>
                <a:spcPts val="0"/>
              </a:spcAft>
            </a:pPr>
            <a:r>
              <a:rPr lang="fi-FI" sz="1400" dirty="0"/>
              <a:t>Esim. näkövamma, kuulorajoitteita, lukivaikeuksia tai punavihersokeus.</a:t>
            </a:r>
          </a:p>
          <a:p>
            <a:pPr marL="285750" indent="-285750" fontAlgn="auto">
              <a:spcAft>
                <a:spcPts val="0"/>
              </a:spcAft>
            </a:pPr>
            <a:r>
              <a:rPr lang="fi-FI" sz="1400" dirty="0"/>
              <a:t>Rajoitteiden taustalla voi olla synnynnäinen vamma, tapaturma tai sairaus.</a:t>
            </a:r>
          </a:p>
          <a:p>
            <a:pPr marL="285750" indent="-285750" fontAlgn="auto">
              <a:spcAft>
                <a:spcPts val="0"/>
              </a:spcAft>
            </a:pPr>
            <a:r>
              <a:rPr lang="fi-FI" sz="1400" dirty="0"/>
              <a:t>Myös ympäristötekijät (esim. kirkas auringonpaiste, kova melu) tai verkkosivujen selailuun </a:t>
            </a:r>
            <a:br>
              <a:rPr lang="fi-FI" sz="1400" dirty="0"/>
            </a:br>
            <a:r>
              <a:rPr lang="fi-FI" sz="1400" dirty="0"/>
              <a:t>käytettävä laite saattavat</a:t>
            </a:r>
            <a:br>
              <a:rPr lang="fi-FI" sz="1400" dirty="0"/>
            </a:br>
            <a:r>
              <a:rPr lang="fi-FI" sz="1400" dirty="0"/>
              <a:t>rajoittaa käyttäjiä. </a:t>
            </a:r>
          </a:p>
          <a:p>
            <a:pPr marL="285750" indent="-285750" fontAlgn="auto">
              <a:spcAft>
                <a:spcPts val="0"/>
              </a:spcAft>
            </a:pPr>
            <a:endParaRPr lang="fi-FI" sz="12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i-FI" sz="1800" b="1" dirty="0"/>
              <a:t>Jokainen hyötyy saavutettavuudesta!</a:t>
            </a:r>
          </a:p>
        </p:txBody>
      </p:sp>
    </p:spTree>
    <p:extLst>
      <p:ext uri="{BB962C8B-B14F-4D97-AF65-F5344CB8AC3E}">
        <p14:creationId xmlns:p14="http://schemas.microsoft.com/office/powerpoint/2010/main" val="2292311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A6A02AB7-A3A9-E258-9F00-D9BBCDCC0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509430"/>
            <a:ext cx="7042374" cy="785813"/>
          </a:xfrm>
        </p:spPr>
        <p:txBody>
          <a:bodyPr/>
          <a:lstStyle/>
          <a:p>
            <a:r>
              <a:rPr lang="fi-FI" dirty="0"/>
              <a:t>Saavutettavuus käytännössä</a:t>
            </a:r>
          </a:p>
        </p:txBody>
      </p:sp>
      <p:sp>
        <p:nvSpPr>
          <p:cNvPr id="7" name="Sisällön paikkamerkki 15">
            <a:extLst>
              <a:ext uri="{FF2B5EF4-FFF2-40B4-BE49-F238E27FC236}">
                <a16:creationId xmlns:a16="http://schemas.microsoft.com/office/drawing/2014/main" id="{329E63E8-0E98-AF67-8A7E-DF97CA04A102}"/>
              </a:ext>
            </a:extLst>
          </p:cNvPr>
          <p:cNvSpPr txBox="1">
            <a:spLocks/>
          </p:cNvSpPr>
          <p:nvPr/>
        </p:nvSpPr>
        <p:spPr>
          <a:xfrm>
            <a:off x="8431309" y="322728"/>
            <a:ext cx="3437963" cy="5827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i-FI" sz="1600" b="1" dirty="0">
                <a:solidFill>
                  <a:schemeClr val="accent3"/>
                </a:solidFill>
              </a:rPr>
              <a:t>Työkaluja saavutettavuuden varmistamiseen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i-FI" sz="1400" b="1" dirty="0"/>
              <a:t>Miten tarkistaa kontrasti?</a:t>
            </a:r>
          </a:p>
          <a:p>
            <a:pPr marL="285750" indent="-285750" fontAlgn="auto">
              <a:spcAft>
                <a:spcPts val="0"/>
              </a:spcAft>
            </a:pPr>
            <a:r>
              <a:rPr lang="fi-FI" sz="1200" dirty="0"/>
              <a:t>Kontrastin tarkistamiseen löytyy useita eri sivustoja ja palveluita. Tässä muutamia:</a:t>
            </a:r>
          </a:p>
          <a:p>
            <a:pPr marL="742950" lvl="1" indent="-285750" fontAlgn="auto">
              <a:spcAft>
                <a:spcPts val="0"/>
              </a:spcAft>
            </a:pPr>
            <a:r>
              <a:rPr lang="fi-FI" sz="1200" dirty="0" err="1">
                <a:hlinkClick r:id="rId3"/>
              </a:rPr>
              <a:t>WebAIM</a:t>
            </a:r>
            <a:r>
              <a:rPr lang="fi-FI" sz="1200" dirty="0">
                <a:hlinkClick r:id="rId3"/>
              </a:rPr>
              <a:t> </a:t>
            </a:r>
            <a:r>
              <a:rPr lang="fi-FI" sz="1200" dirty="0" err="1">
                <a:hlinkClick r:id="rId3"/>
              </a:rPr>
              <a:t>contrast</a:t>
            </a:r>
            <a:r>
              <a:rPr lang="fi-FI" sz="1200" dirty="0">
                <a:hlinkClick r:id="rId3"/>
              </a:rPr>
              <a:t> </a:t>
            </a:r>
            <a:r>
              <a:rPr lang="fi-FI" sz="1200" dirty="0" err="1">
                <a:hlinkClick r:id="rId3"/>
              </a:rPr>
              <a:t>checker</a:t>
            </a:r>
            <a:r>
              <a:rPr lang="fi-FI" sz="1200" dirty="0"/>
              <a:t> (webaim.org)</a:t>
            </a:r>
          </a:p>
          <a:p>
            <a:pPr marL="742950" lvl="1" indent="-285750" fontAlgn="auto">
              <a:spcAft>
                <a:spcPts val="0"/>
              </a:spcAft>
            </a:pPr>
            <a:r>
              <a:rPr lang="fi-FI" sz="1200" dirty="0" err="1">
                <a:hlinkClick r:id="rId4"/>
              </a:rPr>
              <a:t>Contrast</a:t>
            </a:r>
            <a:r>
              <a:rPr lang="fi-FI" sz="1200" dirty="0">
                <a:hlinkClick r:id="rId4"/>
              </a:rPr>
              <a:t> </a:t>
            </a:r>
            <a:r>
              <a:rPr lang="fi-FI" sz="1200" dirty="0" err="1">
                <a:hlinkClick r:id="rId4"/>
              </a:rPr>
              <a:t>checker</a:t>
            </a:r>
            <a:r>
              <a:rPr lang="fi-FI" sz="1200" dirty="0"/>
              <a:t> (contrastchecker.com)</a:t>
            </a:r>
          </a:p>
          <a:p>
            <a:pPr marL="742950" lvl="1" indent="-285750" fontAlgn="auto">
              <a:spcAft>
                <a:spcPts val="0"/>
              </a:spcAft>
            </a:pPr>
            <a:r>
              <a:rPr lang="fi-FI" sz="1200" dirty="0" err="1">
                <a:hlinkClick r:id="rId5"/>
              </a:rPr>
              <a:t>Contrast</a:t>
            </a:r>
            <a:r>
              <a:rPr lang="fi-FI" sz="1200" dirty="0">
                <a:hlinkClick r:id="rId5"/>
              </a:rPr>
              <a:t> </a:t>
            </a:r>
            <a:r>
              <a:rPr lang="fi-FI" sz="1200" dirty="0" err="1">
                <a:hlinkClick r:id="rId5"/>
              </a:rPr>
              <a:t>Ratio</a:t>
            </a:r>
            <a:r>
              <a:rPr lang="fi-FI" sz="1200" dirty="0"/>
              <a:t> (contrast-ratio.com)</a:t>
            </a:r>
          </a:p>
          <a:p>
            <a:pPr marL="742950" lvl="1" indent="-285750" fontAlgn="auto">
              <a:spcAft>
                <a:spcPts val="0"/>
              </a:spcAft>
            </a:pPr>
            <a:r>
              <a:rPr lang="fi-FI" sz="1200" dirty="0">
                <a:cs typeface="Arial"/>
              </a:rPr>
              <a:t>Työkalu värikoodin selvittämiseen: </a:t>
            </a:r>
            <a:r>
              <a:rPr lang="fi-FI" sz="1200" dirty="0" err="1">
                <a:ea typeface="+mn-lt"/>
                <a:cs typeface="+mn-lt"/>
                <a:hlinkClick r:id="rId6"/>
              </a:rPr>
              <a:t>Color</a:t>
            </a:r>
            <a:r>
              <a:rPr lang="fi-FI" sz="1200" dirty="0">
                <a:ea typeface="+mn-lt"/>
                <a:cs typeface="+mn-lt"/>
                <a:hlinkClick r:id="rId6"/>
              </a:rPr>
              <a:t> </a:t>
            </a:r>
            <a:r>
              <a:rPr lang="fi-FI" sz="1200" dirty="0" err="1">
                <a:ea typeface="+mn-lt"/>
                <a:cs typeface="+mn-lt"/>
                <a:hlinkClick r:id="rId6"/>
              </a:rPr>
              <a:t>picker</a:t>
            </a:r>
            <a:r>
              <a:rPr lang="fi-FI" sz="1200" dirty="0">
                <a:ea typeface="+mn-lt"/>
                <a:cs typeface="+mn-lt"/>
              </a:rPr>
              <a:t> (imagecolorpicker.com)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i-FI" sz="1400" b="1" dirty="0"/>
              <a:t>Asiakirjojen saavutettavuus</a:t>
            </a:r>
            <a:br>
              <a:rPr lang="fi-FI" sz="1400" b="1" dirty="0"/>
            </a:br>
            <a:r>
              <a:rPr lang="fi-FI" sz="1400" b="1" dirty="0"/>
              <a:t>(</a:t>
            </a:r>
            <a:r>
              <a:rPr lang="fi-FI" sz="1400" b="1" dirty="0" err="1"/>
              <a:t>word</a:t>
            </a:r>
            <a:r>
              <a:rPr lang="fi-FI" sz="1400" b="1" dirty="0"/>
              <a:t>, ppt, </a:t>
            </a:r>
            <a:r>
              <a:rPr lang="fi-FI" sz="1400" b="1" dirty="0" err="1"/>
              <a:t>excel</a:t>
            </a:r>
            <a:r>
              <a:rPr lang="fi-FI" sz="1400" b="1" dirty="0"/>
              <a:t>, pdf)</a:t>
            </a:r>
          </a:p>
          <a:p>
            <a:pPr fontAlgn="auto">
              <a:spcAft>
                <a:spcPts val="0"/>
              </a:spcAft>
            </a:pPr>
            <a:r>
              <a:rPr lang="fi-FI" sz="1200" dirty="0">
                <a:hlinkClick r:id="rId7"/>
              </a:rPr>
              <a:t>https://www.saavutettavasti.fi/saavutettavat-asiakirjat/</a:t>
            </a:r>
            <a:endParaRPr lang="fi-FI" sz="12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i-FI" sz="1400" b="1" dirty="0"/>
              <a:t>Verkkosivujen tarkistus</a:t>
            </a:r>
          </a:p>
          <a:p>
            <a:pPr fontAlgn="auto">
              <a:spcAft>
                <a:spcPts val="0"/>
              </a:spcAft>
            </a:pPr>
            <a:r>
              <a:rPr lang="fi-FI" sz="1200" dirty="0">
                <a:hlinkClick r:id="rId8"/>
              </a:rPr>
              <a:t>https://wave.webaim.org/</a:t>
            </a:r>
            <a:r>
              <a:rPr lang="fi-FI" sz="1200" dirty="0"/>
              <a:t>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i-FI" sz="1400" b="1" dirty="0"/>
              <a:t>Ruudunlukuohjelmat</a:t>
            </a:r>
          </a:p>
          <a:p>
            <a:pPr fontAlgn="auto">
              <a:spcAft>
                <a:spcPts val="0"/>
              </a:spcAft>
            </a:pPr>
            <a:r>
              <a:rPr lang="fi-FI" sz="1200" dirty="0"/>
              <a:t>Windows 10:n Lukija valmiiksi asennettuna, löytyy esim. </a:t>
            </a:r>
            <a:r>
              <a:rPr lang="fi-FI" sz="1200" b="1" dirty="0">
                <a:ea typeface="+mn-lt"/>
                <a:cs typeface="+mn-lt"/>
              </a:rPr>
              <a:t>Windows </a:t>
            </a:r>
            <a:r>
              <a:rPr lang="fi-FI" sz="1200" b="1" dirty="0" err="1">
                <a:ea typeface="+mn-lt"/>
                <a:cs typeface="+mn-lt"/>
              </a:rPr>
              <a:t>näppäin</a:t>
            </a:r>
            <a:r>
              <a:rPr lang="fi-FI" sz="1200" dirty="0" err="1">
                <a:ea typeface="+mn-lt"/>
                <a:cs typeface="+mn-lt"/>
              </a:rPr>
              <a:t>+</a:t>
            </a:r>
            <a:r>
              <a:rPr lang="fi-FI" sz="1200" b="1" dirty="0" err="1">
                <a:ea typeface="+mn-lt"/>
                <a:cs typeface="+mn-lt"/>
              </a:rPr>
              <a:t>Ctrl</a:t>
            </a:r>
            <a:r>
              <a:rPr lang="fi-FI" sz="1200" dirty="0">
                <a:ea typeface="+mn-lt"/>
                <a:cs typeface="+mn-lt"/>
              </a:rPr>
              <a:t>+ </a:t>
            </a:r>
            <a:r>
              <a:rPr lang="fi-FI" sz="1200" b="1" dirty="0">
                <a:ea typeface="+mn-lt"/>
                <a:cs typeface="+mn-lt"/>
              </a:rPr>
              <a:t>N</a:t>
            </a:r>
          </a:p>
          <a:p>
            <a:pPr fontAlgn="auto">
              <a:spcAft>
                <a:spcPts val="0"/>
              </a:spcAft>
            </a:pPr>
            <a:r>
              <a:rPr lang="fi-FI" sz="1200" dirty="0">
                <a:hlinkClick r:id="rId9"/>
              </a:rPr>
              <a:t>NVDA</a:t>
            </a:r>
            <a:r>
              <a:rPr lang="fi-FI" sz="1200" dirty="0"/>
              <a:t> - maksuton, mutta asennettava erikseen, Windowsin lukijaa tarkempi</a:t>
            </a:r>
            <a:endParaRPr lang="fi-FI" sz="1200" dirty="0">
              <a:cs typeface="Arial"/>
            </a:endParaRPr>
          </a:p>
        </p:txBody>
      </p:sp>
      <p:sp>
        <p:nvSpPr>
          <p:cNvPr id="2" name="Tekstin paikkamerkki 3">
            <a:extLst>
              <a:ext uri="{FF2B5EF4-FFF2-40B4-BE49-F238E27FC236}">
                <a16:creationId xmlns:a16="http://schemas.microsoft.com/office/drawing/2014/main" id="{9451D487-D05E-A4B3-D711-097CE496F17A}"/>
              </a:ext>
            </a:extLst>
          </p:cNvPr>
          <p:cNvSpPr txBox="1">
            <a:spLocks/>
          </p:cNvSpPr>
          <p:nvPr/>
        </p:nvSpPr>
        <p:spPr>
          <a:xfrm>
            <a:off x="660494" y="1404572"/>
            <a:ext cx="6930931" cy="46557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fi-FI" dirty="0"/>
              <a:t>Käytä selkeää ja ymmärrettävää kieltä. 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fi-FI" dirty="0"/>
              <a:t>Linkkien kuvaustekstien tulee olla sisältöä kuvaavia ja linkin tulee kertoa, mihin se ohjaa. </a:t>
            </a:r>
          </a:p>
          <a:p>
            <a:pPr marL="800100" lvl="1" indent="-342900" fontAlgn="auto">
              <a:spcAft>
                <a:spcPts val="0"/>
              </a:spcAft>
            </a:pPr>
            <a:r>
              <a:rPr lang="fi-FI" sz="1700" dirty="0"/>
              <a:t>Vältä “Lue lisää” ja “Klikkaa tästä” -tyyppisiä linkkitekstejä. Mieluummin ”Lue lisää saavutettavuudesta”. 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fi-FI" dirty="0"/>
              <a:t>Jäsentele teksti kappalein ja otsikoin. Käytä tekstinkäsittelyohjelman valmiita otsikkotyylejä. </a:t>
            </a:r>
          </a:p>
          <a:p>
            <a:pPr marL="800100" lvl="1" indent="-342900" fontAlgn="auto">
              <a:spcAft>
                <a:spcPts val="0"/>
              </a:spcAft>
            </a:pPr>
            <a:r>
              <a:rPr lang="fi-FI" sz="1700" dirty="0"/>
              <a:t>Ruudunlukuohjelmat eivät tunnista lihavoituja tekstejä otsikoiksi.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fi-FI" dirty="0"/>
              <a:t>Merkitse kuviin ja infograafeihin vaihtoehtokuvaukset eli alt-teksti.</a:t>
            </a:r>
          </a:p>
          <a:p>
            <a:pPr marL="800100" lvl="1" indent="-342900" fontAlgn="auto">
              <a:spcAft>
                <a:spcPts val="0"/>
              </a:spcAft>
            </a:pPr>
            <a:r>
              <a:rPr lang="fi-FI" sz="1700" dirty="0"/>
              <a:t>Vaihtoehtokuvauksen avulla kerrotaan kuvan sisältämä tieto tekstin muodossa niille, jotka eivät näe. 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fi-FI" dirty="0"/>
              <a:t>Huomioi riittävän suuri kontrasti taustan ja tekstin välillä sekä riittävän suuri fonttikoko. </a:t>
            </a:r>
          </a:p>
          <a:p>
            <a:pPr marL="800100" lvl="1" indent="-342900" fontAlgn="auto">
              <a:spcAft>
                <a:spcPts val="0"/>
              </a:spcAft>
            </a:pPr>
            <a:r>
              <a:rPr lang="fi-FI" sz="1700" dirty="0"/>
              <a:t>Normaalikokoisen tekstin osalta kontrastin pitää olla vähintään 4,5:1 ja ison tekstin osalta vähintään 3:1.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fi-FI" dirty="0"/>
              <a:t>Myös videoiden sisältämä tieto täytyy tarjota tekstimuodossa. </a:t>
            </a:r>
          </a:p>
          <a:p>
            <a:pPr marL="800100" lvl="1" indent="-342900" fontAlgn="auto">
              <a:spcAft>
                <a:spcPts val="0"/>
              </a:spcAft>
            </a:pPr>
            <a:r>
              <a:rPr lang="fi-FI" sz="1700" dirty="0"/>
              <a:t>Viimeistään 14 vuorokauden kuluessa julkaisun jälkeen. 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fi-FI" dirty="0"/>
              <a:t>Vältä tiedon ilmaisua pelkästään värillä. </a:t>
            </a:r>
          </a:p>
          <a:p>
            <a:pPr marL="800100" lvl="1" indent="-342900" fontAlgn="auto">
              <a:spcAft>
                <a:spcPts val="0"/>
              </a:spcAft>
            </a:pPr>
            <a:r>
              <a:rPr lang="fi-FI" sz="1700" dirty="0"/>
              <a:t>Ruudunlukuohjelma ei lue korostusvärejä. 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fi-FI" dirty="0"/>
              <a:t>Huomioi saavutettavuus myös sosiaalisessa mediassa. </a:t>
            </a:r>
          </a:p>
          <a:p>
            <a:pPr marL="342900" indent="-342900" fontAlgn="base">
              <a:spcAft>
                <a:spcPts val="0"/>
              </a:spcAft>
              <a:buFont typeface="+mj-lt"/>
              <a:buAutoNum type="arabicPeriod"/>
            </a:pPr>
            <a:r>
              <a:rPr lang="fi-FI" b="1" dirty="0">
                <a:solidFill>
                  <a:srgbClr val="000000"/>
                </a:solidFill>
                <a:latin typeface="Arial" panose="020B0604020202020204" pitchFamily="34" charset="0"/>
              </a:rPr>
              <a:t>Tarkista aina lopussa helppokäyttöisyys sekä lukemisjärjestys. </a:t>
            </a:r>
            <a:br>
              <a:rPr lang="fi-FI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fi-FI" b="1" dirty="0">
                <a:solidFill>
                  <a:srgbClr val="000000"/>
                </a:solidFill>
                <a:latin typeface="Arial" panose="020B0604020202020204" pitchFamily="34" charset="0"/>
              </a:rPr>
              <a:t>Korjaa mahdolliset virheet.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</a:p>
          <a:p>
            <a:pPr lvl="1" fontAlgn="auto">
              <a:spcAft>
                <a:spcPts val="0"/>
              </a:spcAft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9282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3">
            <a:extLst>
              <a:ext uri="{FF2B5EF4-FFF2-40B4-BE49-F238E27FC236}">
                <a16:creationId xmlns:a16="http://schemas.microsoft.com/office/drawing/2014/main" id="{B85F1C42-D0A8-5EB8-B056-79DACB9043E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8125" y="622126"/>
            <a:ext cx="10935789" cy="7858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3200" dirty="0"/>
              <a:t>H</a:t>
            </a:r>
            <a:r>
              <a:rPr kumimoji="0" lang="fi-FI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ankerekisteri</a:t>
            </a: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ja tapahtumakalenteri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Kuva 3" descr="Maaseutuverkosto.fi-verkkosivuston logo.">
            <a:extLst>
              <a:ext uri="{FF2B5EF4-FFF2-40B4-BE49-F238E27FC236}">
                <a16:creationId xmlns:a16="http://schemas.microsoft.com/office/drawing/2014/main" id="{5F7F9A66-5C16-2824-F64D-C7D6B3612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8090" y="541250"/>
            <a:ext cx="3215785" cy="553198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0054F5B-1BE9-F1F9-CDEC-56024E7B876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1565015"/>
            <a:ext cx="10101942" cy="427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800" dirty="0">
                <a:effectLst/>
              </a:rPr>
              <a:t>Maaseutuverkosto.fi-sivuston hankekortti tehostaa hankkeen viestintää ja sen hakutoiminto helpottaa hankkeen löytymistä. Voit myös selata muita hankkeita ja löytää yhteistyökumppaneita.</a:t>
            </a:r>
          </a:p>
          <a:p>
            <a:pPr marL="342900" lvl="0" indent="-342900">
              <a:buFont typeface="Times New Roman" panose="02020603050405020304" pitchFamily="18" charset="0"/>
              <a:buChar char="•"/>
            </a:pPr>
            <a:r>
              <a:rPr lang="fi-FI" sz="1800" dirty="0">
                <a:effectLst/>
              </a:rPr>
              <a:t>Hanke voi käyttää korttia omana verkkosivunaan.</a:t>
            </a:r>
          </a:p>
          <a:p>
            <a:pPr marL="342900" lvl="0" indent="-342900">
              <a:buFont typeface="Times New Roman" panose="02020603050405020304" pitchFamily="18" charset="0"/>
              <a:buChar char="•"/>
            </a:pPr>
            <a:r>
              <a:rPr lang="fi-FI" sz="1800" dirty="0">
                <a:effectLst/>
              </a:rPr>
              <a:t>Lisää kortille hankkeen yhteystiedot, mahdolliset linkit verkkosivuille ja someen, ja pidä ne ajan tasalla. </a:t>
            </a:r>
          </a:p>
          <a:p>
            <a:pPr marL="342900" lvl="0" indent="-342900">
              <a:buFont typeface="Times New Roman" panose="02020603050405020304" pitchFamily="18" charset="0"/>
              <a:buChar char="•"/>
            </a:pPr>
            <a:r>
              <a:rPr lang="fi-FI" sz="1800" dirty="0">
                <a:effectLst/>
              </a:rPr>
              <a:t>Päivitä korttia hankkeen edetessä hankkeen tekemisillä ja tuloksilla. </a:t>
            </a:r>
          </a:p>
          <a:p>
            <a:pPr marL="342900" lvl="0" indent="-342900">
              <a:buFont typeface="Times New Roman" panose="02020603050405020304" pitchFamily="18" charset="0"/>
              <a:buChar char="•"/>
            </a:pPr>
            <a:r>
              <a:rPr lang="fi-FI" sz="1800" dirty="0">
                <a:effectLst/>
              </a:rPr>
              <a:t>Loppuraportti ja muut hankkeen tuotokset ovat helposti muiden löydettävissä.</a:t>
            </a:r>
          </a:p>
          <a:p>
            <a:pPr marL="0" indent="0">
              <a:buNone/>
            </a:pPr>
            <a:r>
              <a:rPr lang="fi-FI" sz="1800" dirty="0"/>
              <a:t>Muista hyödyntää myös maaseutuverkosto.fi-sivuston tapahtumakalenteria, niin lisäät tapahtumasi näkyvyyttä!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/>
              <a:t>Linkki hankekortin ohjeistukseen: </a:t>
            </a:r>
            <a:r>
              <a:rPr lang="fi-FI" sz="1800" u="sng" dirty="0">
                <a:solidFill>
                  <a:srgbClr val="0000FF"/>
                </a:solidFill>
                <a:effectLst/>
                <a:hlinkClick r:id="rId3" tooltip="https://maaseutuverkosto.fi/ohjeistus-hankekortin-kayttoon/"/>
              </a:rPr>
              <a:t>https://maaseutuverkosto.fi/ohjeistus-hankekortin-kayttoon/</a:t>
            </a:r>
            <a:endParaRPr lang="fi-FI" sz="1800" u="sng" dirty="0">
              <a:solidFill>
                <a:srgbClr val="0000FF"/>
              </a:solidFill>
              <a:effectLst/>
            </a:endParaRPr>
          </a:p>
          <a:p>
            <a:pPr marL="0" indent="0">
              <a:buNone/>
            </a:pPr>
            <a:r>
              <a:rPr lang="fi-FI" sz="1800" dirty="0"/>
              <a:t>Linkki tapahtumakalenteriin: </a:t>
            </a:r>
            <a:r>
              <a:rPr lang="fi-FI" sz="1800" dirty="0">
                <a:hlinkClick r:id="rId4"/>
              </a:rPr>
              <a:t>h</a:t>
            </a:r>
            <a:r>
              <a:rPr lang="fi-FI" sz="1800" dirty="0">
                <a:effectLst/>
                <a:hlinkClick r:id="rId4"/>
              </a:rPr>
              <a:t>ttps://maaseutuverkosto.fi/verkostoidu/tapahtumat/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810337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20FA21-5E24-A453-83AA-A5199A121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1" y="2484556"/>
            <a:ext cx="4122300" cy="1102323"/>
          </a:xfrm>
        </p:spPr>
        <p:txBody>
          <a:bodyPr>
            <a:normAutofit fontScale="90000"/>
          </a:bodyPr>
          <a:lstStyle/>
          <a:p>
            <a:r>
              <a:rPr lang="fi-FI" dirty="0"/>
              <a:t>Viestintä kannattaa aina</a:t>
            </a:r>
          </a:p>
        </p:txBody>
      </p:sp>
    </p:spTree>
    <p:extLst>
      <p:ext uri="{BB962C8B-B14F-4D97-AF65-F5344CB8AC3E}">
        <p14:creationId xmlns:p14="http://schemas.microsoft.com/office/powerpoint/2010/main" val="3649468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280B4364-8DD0-28A2-C9E5-46FFE4EA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6082"/>
            <a:ext cx="10935789" cy="785813"/>
          </a:xfrm>
        </p:spPr>
        <p:txBody>
          <a:bodyPr>
            <a:normAutofit fontScale="90000"/>
          </a:bodyPr>
          <a:lstStyle/>
          <a:p>
            <a:r>
              <a:rPr lang="fi-FI" sz="3300" dirty="0"/>
              <a:t>Viisi syytä satsata viestintään</a:t>
            </a:r>
            <a:br>
              <a:rPr lang="fi-FI" sz="2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i-FI" sz="2400" dirty="0"/>
          </a:p>
        </p:txBody>
      </p:sp>
      <p:pic>
        <p:nvPicPr>
          <p:cNvPr id="3" name="Kuva 2" descr="Numero yksi.">
            <a:extLst>
              <a:ext uri="{FF2B5EF4-FFF2-40B4-BE49-F238E27FC236}">
                <a16:creationId xmlns:a16="http://schemas.microsoft.com/office/drawing/2014/main" id="{EEF36E7A-39AE-189C-7FF9-1E4748271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" y="1320608"/>
            <a:ext cx="914400" cy="914400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9244E66-1CF5-6DE2-B774-6EE005D826F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73627" y="1571303"/>
            <a:ext cx="6993835" cy="5696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800" b="0" i="0" dirty="0">
                <a:solidFill>
                  <a:srgbClr val="000000"/>
                </a:solidFill>
                <a:effectLst/>
              </a:rPr>
              <a:t>Aktiivine</a:t>
            </a:r>
            <a:r>
              <a:rPr lang="fi-FI" sz="1800" dirty="0">
                <a:solidFill>
                  <a:srgbClr val="000000"/>
                </a:solidFill>
              </a:rPr>
              <a:t>n viestintä lisää </a:t>
            </a:r>
            <a:r>
              <a:rPr lang="fi-FI" sz="1800" b="0" i="0" dirty="0">
                <a:solidFill>
                  <a:srgbClr val="000000"/>
                </a:solidFill>
                <a:effectLst/>
              </a:rPr>
              <a:t>hank­keen nä­ky­vyyt­tä ja vaikuttavuutta. </a:t>
            </a:r>
            <a:endParaRPr lang="fi-FI" dirty="0"/>
          </a:p>
        </p:txBody>
      </p:sp>
      <p:pic>
        <p:nvPicPr>
          <p:cNvPr id="18" name="Kuva 17" descr="Numero kaksi">
            <a:extLst>
              <a:ext uri="{FF2B5EF4-FFF2-40B4-BE49-F238E27FC236}">
                <a16:creationId xmlns:a16="http://schemas.microsoft.com/office/drawing/2014/main" id="{BBF01765-E6A2-BCC8-B57A-07F8765A8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000" y="2249722"/>
            <a:ext cx="914400" cy="914400"/>
          </a:xfrm>
          <a:prstGeom prst="rect">
            <a:avLst/>
          </a:prstGeom>
        </p:spPr>
      </p:pic>
      <p:sp>
        <p:nvSpPr>
          <p:cNvPr id="7" name="Tekstin paikkamerkki 4">
            <a:extLst>
              <a:ext uri="{FF2B5EF4-FFF2-40B4-BE49-F238E27FC236}">
                <a16:creationId xmlns:a16="http://schemas.microsoft.com/office/drawing/2014/main" id="{B0406E42-0F0E-2F44-5C0C-EA45D7052B76}"/>
              </a:ext>
            </a:extLst>
          </p:cNvPr>
          <p:cNvSpPr txBox="1">
            <a:spLocks/>
          </p:cNvSpPr>
          <p:nvPr/>
        </p:nvSpPr>
        <p:spPr>
          <a:xfrm>
            <a:off x="1273627" y="2425750"/>
            <a:ext cx="6993834" cy="677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fi-FI" sz="1800" b="0" i="0" dirty="0">
                <a:solidFill>
                  <a:srgbClr val="000000"/>
                </a:solidFill>
                <a:effectLst/>
              </a:rPr>
              <a:t>Viestintä aktivoi ja si­tou­ttaa hank­keen to­teut­ta­mi­ses­sa mu­ka­na ole­via ih­mi­siä ja edistää verkostoitumista. </a:t>
            </a:r>
            <a:endParaRPr lang="fi-FI" sz="1800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</a:pPr>
            <a:endParaRPr lang="fi-FI" sz="2100" dirty="0">
              <a:solidFill>
                <a:srgbClr val="000000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6" name="Kuva 15" descr="Numero kolme">
            <a:extLst>
              <a:ext uri="{FF2B5EF4-FFF2-40B4-BE49-F238E27FC236}">
                <a16:creationId xmlns:a16="http://schemas.microsoft.com/office/drawing/2014/main" id="{FB5DD4B3-48B9-B367-F312-508BBD5B1F2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1000" y="3178836"/>
            <a:ext cx="914400" cy="91440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B0C3D452-8608-A1C2-B7D6-F880447A8A55}"/>
              </a:ext>
            </a:extLst>
          </p:cNvPr>
          <p:cNvSpPr txBox="1"/>
          <p:nvPr/>
        </p:nvSpPr>
        <p:spPr>
          <a:xfrm>
            <a:off x="1273628" y="3296411"/>
            <a:ext cx="6993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Viestintä välittää tie­toa hank­</a:t>
            </a:r>
            <a:r>
              <a:rPr lang="fi-FI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fi-FI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een ete­ne­</a:t>
            </a:r>
            <a:r>
              <a:rPr lang="fi-FI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</a:t>
            </a:r>
            <a:r>
              <a:rPr lang="fi-FI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­ses­</a:t>
            </a:r>
            <a:r>
              <a:rPr lang="fi-FI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tä</a:t>
            </a:r>
            <a:r>
              <a:rPr lang="fi-FI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ra­hoit­</a:t>
            </a:r>
            <a:r>
              <a:rPr lang="fi-FI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</a:t>
            </a:r>
            <a:r>
              <a:rPr lang="fi-FI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­jal­le ja muille sidosryhmille.</a:t>
            </a:r>
            <a:endParaRPr lang="fi-FI" dirty="0"/>
          </a:p>
        </p:txBody>
      </p:sp>
      <p:pic>
        <p:nvPicPr>
          <p:cNvPr id="14" name="Kuva 13" descr="Numero neljä">
            <a:extLst>
              <a:ext uri="{FF2B5EF4-FFF2-40B4-BE49-F238E27FC236}">
                <a16:creationId xmlns:a16="http://schemas.microsoft.com/office/drawing/2014/main" id="{ACE32E5B-7114-DB1B-3170-D8D336C727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1000" y="4107950"/>
            <a:ext cx="914400" cy="9144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CCA24E67-1107-1BEB-DBBA-B2FAC0C0A950}"/>
              </a:ext>
            </a:extLst>
          </p:cNvPr>
          <p:cNvSpPr txBox="1"/>
          <p:nvPr/>
        </p:nvSpPr>
        <p:spPr>
          <a:xfrm>
            <a:off x="1273627" y="5145331"/>
            <a:ext cx="6972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Viestintä lisää </a:t>
            </a:r>
            <a:r>
              <a:rPr lang="fi-FI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avoimuutta ja ymmärrystä siitä, mitä julkisella rahalla saadaan aikaan.  </a:t>
            </a:r>
            <a:endParaRPr lang="fi-FI" dirty="0"/>
          </a:p>
        </p:txBody>
      </p:sp>
      <p:pic>
        <p:nvPicPr>
          <p:cNvPr id="12" name="Kuva 11" descr="Numero viisi">
            <a:extLst>
              <a:ext uri="{FF2B5EF4-FFF2-40B4-BE49-F238E27FC236}">
                <a16:creationId xmlns:a16="http://schemas.microsoft.com/office/drawing/2014/main" id="{C80FCAE8-70A2-2698-5545-17F56FDE4C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1000" y="5037065"/>
            <a:ext cx="914400" cy="91440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77BC85C5-2734-742E-01EF-AAAD943FBBD5}"/>
              </a:ext>
            </a:extLst>
          </p:cNvPr>
          <p:cNvSpPr txBox="1"/>
          <p:nvPr/>
        </p:nvSpPr>
        <p:spPr>
          <a:xfrm>
            <a:off x="1273628" y="4245521"/>
            <a:ext cx="6972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Viestintä edistää uusien </a:t>
            </a:r>
            <a:r>
              <a:rPr lang="fi-FI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ideoiden ja hyvien toimintatapojen leviämistä.</a:t>
            </a:r>
            <a:r>
              <a:rPr lang="fi-FI" dirty="0"/>
              <a:t> </a:t>
            </a:r>
          </a:p>
        </p:txBody>
      </p:sp>
      <p:pic>
        <p:nvPicPr>
          <p:cNvPr id="15" name="Kuva 14" descr="Kuva, joka sisältää kohteen Grafiikka, taide, kuvitus, muotoilu&#10;&#10;Kuvaus luotu automaattisesti">
            <a:extLst>
              <a:ext uri="{FF2B5EF4-FFF2-40B4-BE49-F238E27FC236}">
                <a16:creationId xmlns:a16="http://schemas.microsoft.com/office/drawing/2014/main" id="{43232955-CEEF-8C06-774C-C99E4BA7E9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19639" y="1777808"/>
            <a:ext cx="4172361" cy="417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13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280B4364-8DD0-28A2-C9E5-46FFE4EA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6082"/>
            <a:ext cx="10935789" cy="785813"/>
          </a:xfrm>
        </p:spPr>
        <p:txBody>
          <a:bodyPr>
            <a:normAutofit fontScale="90000"/>
          </a:bodyPr>
          <a:lstStyle/>
          <a:p>
            <a:r>
              <a:rPr lang="fi-FI" sz="3300" dirty="0"/>
              <a:t>Hankeviestinnän kohderyhmät ja viestintäkanavat</a:t>
            </a:r>
            <a:br>
              <a:rPr lang="fi-FI" sz="2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i-FI" sz="2400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04EB66B-B125-B962-0B4A-88BA79BBC145}"/>
              </a:ext>
            </a:extLst>
          </p:cNvPr>
          <p:cNvSpPr txBox="1"/>
          <p:nvPr/>
        </p:nvSpPr>
        <p:spPr>
          <a:xfrm>
            <a:off x="525016" y="1517728"/>
            <a:ext cx="1145436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Hankkeen käyttämät viestintäkanavat kannattaa valita kohderyhmän mukaan. Mieti, mikä kanava tavoittaa parhaiten oman hankkeesi kannalta tärkeimmät ryhmät. </a:t>
            </a:r>
          </a:p>
          <a:p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Hankeviestintään soveltuvia viestintäkanavia on useita, esimerkiksi: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verkkosivut &amp; blogit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sähköposti, uutiskirjeet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sosiaalinen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perinteinen media.</a:t>
            </a:r>
          </a:p>
          <a:p>
            <a:endParaRPr lang="fi-F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Eri ikäluokat käyttävät sosiaalisen median kanavia (esim. YouTube, Facebook, Instagram, Twitter/X, </a:t>
            </a:r>
            <a:r>
              <a:rPr lang="fi-FI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TikTok</a:t>
            </a: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LinkedIn) hieman eri tavoin, ja niihin kannattaa postata sen mukaisesti hieman erilaista sisältöä. Suomen käytetyimmistä somekanavista </a:t>
            </a:r>
            <a:r>
              <a:rPr lang="fi-FI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TikTok</a:t>
            </a:r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tavoittaa parhaiten nuoret ikäluokat, kun taas keski-ikäiset viihtynevät enimmäkseen Facebookin ja Instagramin parissa. </a:t>
            </a:r>
          </a:p>
          <a:p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Myös erilaisia tapahtumia (esim. seminaarit, messut ja muut yleisötilaisuudet) kannattaa hyödyntää viestinnällisesti. </a:t>
            </a:r>
          </a:p>
          <a:p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336274"/>
      </p:ext>
    </p:extLst>
  </p:cSld>
  <p:clrMapOvr>
    <a:masterClrMapping/>
  </p:clrMapOvr>
</p:sld>
</file>

<file path=ppt/theme/theme1.xml><?xml version="1.0" encoding="utf-8"?>
<a:theme xmlns:a="http://schemas.openxmlformats.org/drawingml/2006/main" name="Sisältökalvot">
  <a:themeElements>
    <a:clrScheme name="Maaseutu-f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BD88"/>
      </a:accent1>
      <a:accent2>
        <a:srgbClr val="FE7303"/>
      </a:accent2>
      <a:accent3>
        <a:srgbClr val="165B94"/>
      </a:accent3>
      <a:accent4>
        <a:srgbClr val="30E0E9"/>
      </a:accent4>
      <a:accent5>
        <a:srgbClr val="E7B65C"/>
      </a:accent5>
      <a:accent6>
        <a:srgbClr val="F7928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isältökalvot - Ei alareunaa">
  <a:themeElements>
    <a:clrScheme name="Maaseutu-f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BD88"/>
      </a:accent1>
      <a:accent2>
        <a:srgbClr val="FE7303"/>
      </a:accent2>
      <a:accent3>
        <a:srgbClr val="165B94"/>
      </a:accent3>
      <a:accent4>
        <a:srgbClr val="30E0E9"/>
      </a:accent4>
      <a:accent5>
        <a:srgbClr val="E7B65C"/>
      </a:accent5>
      <a:accent6>
        <a:srgbClr val="F7928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net, välikalvot, loppukalvo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Graafiset elementi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94e585-eb7a-4b55-928c-e44771e59b6a" xsi:nil="true"/>
    <lcf76f155ced4ddcb4097134ff3c332f xmlns="84d29eda-680b-4935-8c82-6cd0701d322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CDAFF3F63379C418EEBF443E7452615" ma:contentTypeVersion="19" ma:contentTypeDescription="Luo uusi asiakirja." ma:contentTypeScope="" ma:versionID="bb8a7a474ce71f118bc8a1a4c08a143b">
  <xsd:schema xmlns:xsd="http://www.w3.org/2001/XMLSchema" xmlns:xs="http://www.w3.org/2001/XMLSchema" xmlns:p="http://schemas.microsoft.com/office/2006/metadata/properties" xmlns:ns2="84d29eda-680b-4935-8c82-6cd0701d3220" xmlns:ns3="8694e585-eb7a-4b55-928c-e44771e59b6a" targetNamespace="http://schemas.microsoft.com/office/2006/metadata/properties" ma:root="true" ma:fieldsID="beccdf5090e2eb015c4df8a9371e82f1" ns2:_="" ns3:_="">
    <xsd:import namespace="84d29eda-680b-4935-8c82-6cd0701d3220"/>
    <xsd:import namespace="8694e585-eb7a-4b55-928c-e44771e59b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29eda-680b-4935-8c82-6cd0701d32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ed11a681-34a7-4243-acde-d4e725908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4e585-eb7a-4b55-928c-e44771e59b6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78ebe63-9746-45c9-bcd4-8c31a816cdb2}" ma:internalName="TaxCatchAll" ma:showField="CatchAllData" ma:web="8694e585-eb7a-4b55-928c-e44771e59b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80632C-3907-467D-950D-9034F2C28287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84d29eda-680b-4935-8c82-6cd0701d3220"/>
    <ds:schemaRef ds:uri="http://purl.org/dc/dcmitype/"/>
    <ds:schemaRef ds:uri="http://schemas.openxmlformats.org/package/2006/metadata/core-properties"/>
    <ds:schemaRef ds:uri="8694e585-eb7a-4b55-928c-e44771e59b6a"/>
  </ds:schemaRefs>
</ds:datastoreItem>
</file>

<file path=customXml/itemProps2.xml><?xml version="1.0" encoding="utf-8"?>
<ds:datastoreItem xmlns:ds="http://schemas.openxmlformats.org/officeDocument/2006/customXml" ds:itemID="{5F8D0D63-99E9-4BC3-B811-55E4400300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72F3A2-466B-4D3A-9E6D-B67F55BA70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d29eda-680b-4935-8c82-6cd0701d3220"/>
    <ds:schemaRef ds:uri="8694e585-eb7a-4b55-928c-e44771e59b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95951a6-dfd3-4a74-9abb-f2b2cb89d671}" enabled="0" method="" siteId="{d95951a6-dfd3-4a74-9abb-f2b2cb89d67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Maaseutuohjelman_yhteinen_esityspohja_2021_240221</Template>
  <TotalTime>5511</TotalTime>
  <Words>1736</Words>
  <Application>Microsoft Office PowerPoint</Application>
  <PresentationFormat>Widescreen</PresentationFormat>
  <Paragraphs>187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Sisältökalvot</vt:lpstr>
      <vt:lpstr>3_Mukautettu suunnittelumalli</vt:lpstr>
      <vt:lpstr>1_Mukautettu suunnittelumalli</vt:lpstr>
      <vt:lpstr>Sisältökalvot - Ei alareunaa</vt:lpstr>
      <vt:lpstr>Kannet, välikalvot, loppukalvot</vt:lpstr>
      <vt:lpstr>Graafiset elementit</vt:lpstr>
      <vt:lpstr>Maaseudun hanketoimijan viestintäohjeet</vt:lpstr>
      <vt:lpstr>Sisältö </vt:lpstr>
      <vt:lpstr>Tuensaajan viestintävelvollisuudet </vt:lpstr>
      <vt:lpstr>Saavutettavuus</vt:lpstr>
      <vt:lpstr>Saavutettavuus käytännössä</vt:lpstr>
      <vt:lpstr>Hankerekisteri ja tapahtumakalenteri </vt:lpstr>
      <vt:lpstr>Viestintä kannattaa aina</vt:lpstr>
      <vt:lpstr>Viisi syytä satsata viestintään </vt:lpstr>
      <vt:lpstr>Hankeviestinnän kohderyhmät ja viestintäkanavat </vt:lpstr>
      <vt:lpstr>PowerPoint Presentation</vt:lpstr>
      <vt:lpstr>Sosiaalinen media</vt:lpstr>
      <vt:lpstr>Mediaviestintä</vt:lpstr>
      <vt:lpstr>Mediatiedote </vt:lpstr>
      <vt:lpstr>PowerPoint Presentation</vt:lpstr>
      <vt:lpstr>Hyvin suunniteltu on puoliksi tehty</vt:lpstr>
      <vt:lpstr> Vaikuttavuus  </vt:lpstr>
      <vt:lpstr>Ota yhteyttä!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Tulosviestintä 2022</dc:title>
  <dc:creator>Nivukoski Emilia (Ruokavirasto)</dc:creator>
  <cp:lastModifiedBy>Minna Karjalainen</cp:lastModifiedBy>
  <cp:revision>191</cp:revision>
  <cp:lastPrinted>2018-08-24T13:32:20Z</cp:lastPrinted>
  <dcterms:created xsi:type="dcterms:W3CDTF">2022-04-05T10:40:53Z</dcterms:created>
  <dcterms:modified xsi:type="dcterms:W3CDTF">2025-06-09T10:55:23Z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/>
  </property>
  <property fmtid="{D5CDD505-2E9C-101B-9397-08002B2CF9AE}" pid="3" name="ContentTypeId">
    <vt:lpwstr>0x0101002CDAFF3F63379C418EEBF443E7452615</vt:lpwstr>
  </property>
  <property fmtid="{D5CDD505-2E9C-101B-9397-08002B2CF9AE}" pid="4" name="MediaServiceImageTags">
    <vt:lpwstr/>
  </property>
</Properties>
</file>